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omments/comment3.xml" ContentType="application/vnd.openxmlformats-officedocument.presentationml.comments+xml"/>
  <Override PartName="/ppt/comments/comment4.xml" ContentType="application/vnd.openxmlformats-officedocument.presentationml.comment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omments/comment5.xml" ContentType="application/vnd.openxmlformats-officedocument.presentationml.comments+xml"/>
  <Override PartName="/ppt/comments/comment6.xml" ContentType="application/vnd.openxmlformats-officedocument.presentationml.comment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omments/comment7.xml" ContentType="application/vnd.openxmlformats-officedocument.presentationml.comments+xml"/>
  <Override PartName="/ppt/comments/comment8.xml" ContentType="application/vnd.openxmlformats-officedocument.presentationml.comments+xml"/>
  <Override PartName="/ppt/comments/comment9.xml" ContentType="application/vnd.openxmlformats-officedocument.presentationml.comments+xml"/>
  <Override PartName="/ppt/comments/comment10.xml" ContentType="application/vnd.openxmlformats-officedocument.presentationml.comments+xml"/>
  <Override PartName="/ppt/comments/comment11.xml" ContentType="application/vnd.openxmlformats-officedocument.presentationml.comment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omments/comment12.xml" ContentType="application/vnd.openxmlformats-officedocument.presentationml.comments+xml"/>
  <Override PartName="/ppt/comments/comment13.xml" ContentType="application/vnd.openxmlformats-officedocument.presentationml.comments+xml"/>
  <Override PartName="/ppt/comments/comment14.xml" ContentType="application/vnd.openxmlformats-officedocument.presentationml.comments+xml"/>
  <Override PartName="/ppt/comments/comment15.xml" ContentType="application/vnd.openxmlformats-officedocument.presentationml.comment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omments/comment16.xml" ContentType="application/vnd.openxmlformats-officedocument.presentationml.comment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omments/comment17.xml" ContentType="application/vnd.openxmlformats-officedocument.presentationml.comments+xml"/>
  <Override PartName="/ppt/comments/comment18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0" r:id="rId1"/>
  </p:sldMasterIdLst>
  <p:notesMasterIdLst>
    <p:notesMasterId r:id="rId20"/>
  </p:notesMasterIdLst>
  <p:sldIdLst>
    <p:sldId id="297" r:id="rId2"/>
    <p:sldId id="299" r:id="rId3"/>
    <p:sldId id="300" r:id="rId4"/>
    <p:sldId id="301" r:id="rId5"/>
    <p:sldId id="316" r:id="rId6"/>
    <p:sldId id="302" r:id="rId7"/>
    <p:sldId id="303" r:id="rId8"/>
    <p:sldId id="304" r:id="rId9"/>
    <p:sldId id="305" r:id="rId10"/>
    <p:sldId id="306" r:id="rId11"/>
    <p:sldId id="307" r:id="rId12"/>
    <p:sldId id="317" r:id="rId13"/>
    <p:sldId id="308" r:id="rId14"/>
    <p:sldId id="310" r:id="rId15"/>
    <p:sldId id="312" r:id="rId16"/>
    <p:sldId id="313" r:id="rId17"/>
    <p:sldId id="318" r:id="rId18"/>
    <p:sldId id="314" r:id="rId19"/>
  </p:sldIdLst>
  <p:sldSz cx="9144000" cy="6858000" type="screen4x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F5045D53-DA9D-430B-AAE0-95869BD6C6D3}">
          <p14:sldIdLst>
            <p14:sldId id="297"/>
            <p14:sldId id="299"/>
            <p14:sldId id="300"/>
            <p14:sldId id="301"/>
            <p14:sldId id="316"/>
            <p14:sldId id="302"/>
            <p14:sldId id="303"/>
            <p14:sldId id="304"/>
            <p14:sldId id="305"/>
            <p14:sldId id="306"/>
            <p14:sldId id="307"/>
            <p14:sldId id="317"/>
            <p14:sldId id="308"/>
            <p14:sldId id="310"/>
            <p14:sldId id="312"/>
            <p14:sldId id="313"/>
            <p14:sldId id="318"/>
            <p14:sldId id="31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Зауербрей Екатерина Олеговна" initials="ЗЕО" lastIdx="1" clrIdx="0">
    <p:extLst>
      <p:ext uri="{19B8F6BF-5375-455C-9EA6-DF929625EA0E}">
        <p15:presenceInfo xmlns:p15="http://schemas.microsoft.com/office/powerpoint/2012/main" userId="S-1-5-21-3459247-3763285414-3421907777-4636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9807"/>
    <a:srgbClr val="A984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 2021 год</c:v>
                </c:pt>
              </c:strCache>
            </c:strRef>
          </c:tx>
          <c:spPr>
            <a:solidFill>
              <a:schemeClr val="accent5">
                <a:shade val="76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mtClean="0"/>
                      <a:t>209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0B5-4732-9931-C408CEBDE91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mtClean="0"/>
                      <a:t>12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0B5-4732-9931-C408CEBDE91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Общее кол-во проектов НПА,  в отношении которых проведена внутренняя антикоррупционная экспертиза</c:v>
                </c:pt>
                <c:pt idx="1">
                  <c:v>Кол-во коррупциогенных факторов, выявленных в проектах НПА и исключенных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209</c:v>
                </c:pt>
                <c:pt idx="1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0B5-4732-9931-C408CEBDE91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 2022 год</c:v>
                </c:pt>
              </c:strCache>
            </c:strRef>
          </c:tx>
          <c:spPr>
            <a:solidFill>
              <a:schemeClr val="accent5">
                <a:tint val="77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mtClean="0"/>
                      <a:t>226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0B5-4732-9931-C408CEBDE91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mtClean="0"/>
                      <a:t>3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0B5-4732-9931-C408CEBDE91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Общее кол-во проектов НПА,  в отношении которых проведена внутренняя антикоррупционная экспертиза</c:v>
                </c:pt>
                <c:pt idx="1">
                  <c:v>Кол-во коррупциогенных факторов, выявленных в проектах НПА и исключенных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226</c:v>
                </c:pt>
                <c:pt idx="1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0B5-4732-9931-C408CEBDE91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92797784"/>
        <c:axId val="292798176"/>
      </c:barChart>
      <c:catAx>
        <c:axId val="292797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defRPr>
            </a:pPr>
            <a:endParaRPr lang="ru-RU"/>
          </a:p>
        </c:txPr>
        <c:crossAx val="292798176"/>
        <c:crosses val="autoZero"/>
        <c:auto val="1"/>
        <c:lblAlgn val="ctr"/>
        <c:lblOffset val="100"/>
        <c:noMultiLvlLbl val="0"/>
      </c:catAx>
      <c:valAx>
        <c:axId val="2927981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927977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 2021 год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76000"/>
                    <a:tint val="98000"/>
                    <a:hueMod val="94000"/>
                    <a:satMod val="130000"/>
                    <a:lumMod val="138000"/>
                  </a:schemeClr>
                </a:gs>
                <a:gs pos="100000">
                  <a:schemeClr val="accent5">
                    <a:shade val="76000"/>
                    <a:shade val="94000"/>
                    <a:lumMod val="88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25400" dist="12700" dir="13500000">
                <a:srgbClr val="000000">
                  <a:alpha val="45000"/>
                </a:srgbClr>
              </a:innerShdw>
            </a:effectLst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 smtClean="0"/>
                      <a:t>69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684-48A7-99EC-AE656D296D14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 smtClean="0"/>
                      <a:t>133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684-48A7-99EC-AE656D296D1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Кол-во гос.служащих, представивших сведения о доходах, расходах, об имуществе и обязательствах имущественного характера  </c:v>
                </c:pt>
                <c:pt idx="1">
                  <c:v>Кол-во руководителей учреждений, представивших сведения о доходах,  об имуществе и обязательствах имущественного характера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69</c:v>
                </c:pt>
                <c:pt idx="1">
                  <c:v>133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684-48A7-99EC-AE656D296D1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 2022 год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tint val="77000"/>
                    <a:tint val="98000"/>
                    <a:hueMod val="94000"/>
                    <a:satMod val="130000"/>
                    <a:lumMod val="138000"/>
                  </a:schemeClr>
                </a:gs>
                <a:gs pos="100000">
                  <a:schemeClr val="accent5">
                    <a:tint val="77000"/>
                    <a:shade val="94000"/>
                    <a:lumMod val="88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25400" dist="12700" dir="13500000">
                <a:srgbClr val="000000">
                  <a:alpha val="45000"/>
                </a:srgbClr>
              </a:innerShdw>
            </a:effectLst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 smtClean="0"/>
                      <a:t>78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684-48A7-99EC-AE656D296D14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 smtClean="0"/>
                      <a:t>148</a:t>
                    </a:r>
                  </a:p>
                  <a:p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684-48A7-99EC-AE656D296D1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Кол-во гос.служащих, представивших сведения о доходах, расходах, об имуществе и обязательствах имущественного характера  </c:v>
                </c:pt>
                <c:pt idx="1">
                  <c:v>Кол-во руководителей учреждений, представивших сведения о доходах,  об имуществе и обязательствах имущественного характера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78</c:v>
                </c:pt>
                <c:pt idx="1">
                  <c:v>148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684-48A7-99EC-AE656D296D1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292797784"/>
        <c:axId val="292798176"/>
      </c:barChart>
      <c:catAx>
        <c:axId val="292797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defRPr>
            </a:pPr>
            <a:endParaRPr lang="ru-RU"/>
          </a:p>
        </c:txPr>
        <c:crossAx val="292798176"/>
        <c:crosses val="autoZero"/>
        <c:auto val="1"/>
        <c:lblAlgn val="ctr"/>
        <c:lblOffset val="100"/>
        <c:noMultiLvlLbl val="0"/>
      </c:catAx>
      <c:valAx>
        <c:axId val="2927981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927977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 2021 год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76000"/>
                    <a:tint val="98000"/>
                    <a:hueMod val="94000"/>
                    <a:satMod val="130000"/>
                    <a:lumMod val="138000"/>
                  </a:schemeClr>
                </a:gs>
                <a:gs pos="100000">
                  <a:schemeClr val="accent5">
                    <a:shade val="76000"/>
                    <a:shade val="94000"/>
                    <a:lumMod val="88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25400" dist="12700" dir="13500000">
                <a:srgbClr val="000000">
                  <a:alpha val="45000"/>
                </a:srgbClr>
              </a:innerShdw>
            </a:effectLst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 smtClean="0"/>
                      <a:t>3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527-438A-A7A5-59A1BD2C512C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 smtClean="0"/>
                      <a:t>133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527-438A-A7A5-59A1BD2C512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1"/>
                <c:pt idx="0">
                  <c:v>Кол-во плановых аудиторских мероприятий в рамках внутреннего финансового контроля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527-438A-A7A5-59A1BD2C512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 2022 год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tint val="77000"/>
                    <a:tint val="98000"/>
                    <a:hueMod val="94000"/>
                    <a:satMod val="130000"/>
                    <a:lumMod val="138000"/>
                  </a:schemeClr>
                </a:gs>
                <a:gs pos="100000">
                  <a:schemeClr val="accent5">
                    <a:tint val="77000"/>
                    <a:shade val="94000"/>
                    <a:lumMod val="88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25400" dist="12700" dir="13500000">
                <a:srgbClr val="000000">
                  <a:alpha val="45000"/>
                </a:srgbClr>
              </a:innerShdw>
            </a:effectLst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 smtClean="0"/>
                      <a:t>6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527-438A-A7A5-59A1BD2C512C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 smtClean="0"/>
                      <a:t>148</a:t>
                    </a:r>
                  </a:p>
                  <a:p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527-438A-A7A5-59A1BD2C512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1"/>
                <c:pt idx="0">
                  <c:v>Кол-во плановых аудиторских мероприятий в рамках внутреннего финансового контроля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527-438A-A7A5-59A1BD2C512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292797784"/>
        <c:axId val="292798176"/>
      </c:barChart>
      <c:catAx>
        <c:axId val="292797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defRPr>
            </a:pPr>
            <a:endParaRPr lang="ru-RU"/>
          </a:p>
        </c:txPr>
        <c:crossAx val="292798176"/>
        <c:crosses val="autoZero"/>
        <c:auto val="1"/>
        <c:lblAlgn val="ctr"/>
        <c:lblOffset val="100"/>
        <c:noMultiLvlLbl val="0"/>
      </c:catAx>
      <c:valAx>
        <c:axId val="2927981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927977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 2021 год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76000"/>
                    <a:tint val="98000"/>
                    <a:hueMod val="94000"/>
                    <a:satMod val="130000"/>
                    <a:lumMod val="138000"/>
                  </a:schemeClr>
                </a:gs>
                <a:gs pos="100000">
                  <a:schemeClr val="accent5">
                    <a:shade val="76000"/>
                    <a:shade val="94000"/>
                    <a:lumMod val="88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25400" dist="12700" dir="13500000">
                <a:srgbClr val="000000">
                  <a:alpha val="45000"/>
                </a:srgbClr>
              </a:innerShdw>
            </a:effectLst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 smtClean="0"/>
                      <a:t>7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67F-4F97-828E-423715DA7869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 smtClean="0"/>
                      <a:t>0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67F-4F97-828E-423715DA786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Кол-во обращений в отношении государственных учреждений здравоохранения</c:v>
                </c:pt>
                <c:pt idx="1">
                  <c:v>Кол-во обращений в отношении гражданских служащих Министерства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7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67F-4F97-828E-423715DA786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 2022 год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tint val="77000"/>
                    <a:tint val="98000"/>
                    <a:hueMod val="94000"/>
                    <a:satMod val="130000"/>
                    <a:lumMod val="138000"/>
                  </a:schemeClr>
                </a:gs>
                <a:gs pos="100000">
                  <a:schemeClr val="accent5">
                    <a:tint val="77000"/>
                    <a:shade val="94000"/>
                    <a:lumMod val="88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25400" dist="12700" dir="13500000">
                <a:srgbClr val="000000">
                  <a:alpha val="45000"/>
                </a:srgbClr>
              </a:innerShdw>
            </a:effectLst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 smtClean="0"/>
                      <a:t>9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67F-4F97-828E-423715DA7869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endParaRPr lang="en-US" dirty="0" smtClean="0"/>
                  </a:p>
                  <a:p>
                    <a:r>
                      <a:rPr lang="en-US" dirty="0" smtClean="0"/>
                      <a:t>0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67F-4F97-828E-423715DA786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Кол-во обращений в отношении государственных учреждений здравоохранения</c:v>
                </c:pt>
                <c:pt idx="1">
                  <c:v>Кол-во обращений в отношении гражданских служащих Министерства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9</c:v>
                </c:pt>
                <c:pt idx="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67F-4F97-828E-423715DA786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292797784"/>
        <c:axId val="292798176"/>
      </c:barChart>
      <c:catAx>
        <c:axId val="292797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defRPr>
            </a:pPr>
            <a:endParaRPr lang="ru-RU"/>
          </a:p>
        </c:txPr>
        <c:crossAx val="292798176"/>
        <c:crosses val="autoZero"/>
        <c:auto val="1"/>
        <c:lblAlgn val="ctr"/>
        <c:lblOffset val="100"/>
        <c:noMultiLvlLbl val="0"/>
      </c:catAx>
      <c:valAx>
        <c:axId val="2927981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927977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 2021 год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76000"/>
                    <a:tint val="98000"/>
                    <a:hueMod val="94000"/>
                    <a:satMod val="130000"/>
                    <a:lumMod val="138000"/>
                  </a:schemeClr>
                </a:gs>
                <a:gs pos="100000">
                  <a:schemeClr val="accent5">
                    <a:shade val="76000"/>
                    <a:shade val="94000"/>
                    <a:lumMod val="88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25400" dist="12700" dir="13500000">
                <a:srgbClr val="000000">
                  <a:alpha val="45000"/>
                </a:srgbClr>
              </a:innerShdw>
            </a:effectLst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 smtClean="0"/>
                      <a:t>8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D60-4038-A250-DBDF158D27B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 smtClean="0"/>
                      <a:t>1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D60-4038-A250-DBDF158D27B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Кол-во заседаний Комиссий по противодействию коррупции</c:v>
                </c:pt>
                <c:pt idx="1">
                  <c:v>Кол-во заседаний Комиссий по соблюдению требований к служебному поведению и урегулированию конфликта интересов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8</c:v>
                </c:pt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D60-4038-A250-DBDF158D27B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 2022 год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tint val="77000"/>
                    <a:tint val="98000"/>
                    <a:hueMod val="94000"/>
                    <a:satMod val="130000"/>
                    <a:lumMod val="138000"/>
                  </a:schemeClr>
                </a:gs>
                <a:gs pos="100000">
                  <a:schemeClr val="accent5">
                    <a:tint val="77000"/>
                    <a:shade val="94000"/>
                    <a:lumMod val="88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25400" dist="12700" dir="13500000">
                <a:srgbClr val="000000">
                  <a:alpha val="45000"/>
                </a:srgbClr>
              </a:innerShdw>
            </a:effectLst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 smtClean="0"/>
                      <a:t>8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D60-4038-A250-DBDF158D27B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endParaRPr lang="en-US" dirty="0" smtClean="0"/>
                  </a:p>
                  <a:p>
                    <a:r>
                      <a:rPr lang="en-US" dirty="0" smtClean="0"/>
                      <a:t>2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D60-4038-A250-DBDF158D27B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Кол-во заседаний Комиссий по противодействию коррупции</c:v>
                </c:pt>
                <c:pt idx="1">
                  <c:v>Кол-во заседаний Комиссий по соблюдению требований к служебному поведению и урегулированию конфликта интересов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8</c:v>
                </c:pt>
                <c:pt idx="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D60-4038-A250-DBDF158D27B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292797784"/>
        <c:axId val="292798176"/>
      </c:barChart>
      <c:catAx>
        <c:axId val="292797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defRPr>
            </a:pPr>
            <a:endParaRPr lang="ru-RU"/>
          </a:p>
        </c:txPr>
        <c:crossAx val="292798176"/>
        <c:crosses val="autoZero"/>
        <c:auto val="1"/>
        <c:lblAlgn val="ctr"/>
        <c:lblOffset val="100"/>
        <c:noMultiLvlLbl val="0"/>
      </c:catAx>
      <c:valAx>
        <c:axId val="2927981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927977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>
        <c:manualLayout>
          <c:layoutTarget val="inner"/>
          <c:xMode val="edge"/>
          <c:yMode val="edge"/>
          <c:x val="6.0153831567506269E-2"/>
          <c:y val="6.697284578762018E-2"/>
          <c:w val="0.93984616843249369"/>
          <c:h val="0.515972205487987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Лист1!$A$1</c:f>
              <c:strCache>
                <c:ptCount val="1"/>
                <c:pt idx="0">
                  <c:v> 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58000"/>
                    <a:tint val="98000"/>
                    <a:hueMod val="94000"/>
                    <a:satMod val="130000"/>
                    <a:lumMod val="138000"/>
                  </a:schemeClr>
                </a:gs>
                <a:gs pos="100000">
                  <a:schemeClr val="accent5">
                    <a:shade val="58000"/>
                    <a:shade val="94000"/>
                    <a:lumMod val="88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25400" dist="12700" dir="13500000">
                <a:srgbClr val="000000">
                  <a:alpha val="45000"/>
                </a:srgbClr>
              </a:innerShdw>
            </a:effectLst>
          </c:spPr>
          <c:invertIfNegative val="0"/>
          <c:dLbls>
            <c:delete val="1"/>
          </c:dLbls>
          <c:cat>
            <c:strRef>
              <c:f>Лист1!$A$2:$A$4</c:f>
              <c:strCache>
                <c:ptCount val="3"/>
                <c:pt idx="0">
                  <c:v>Профразвитие в сфере противодействия коррупции для впервые поступивших </c:v>
                </c:pt>
                <c:pt idx="1">
                  <c:v>Профразвитие в сфере противодействия коррупции для служащих, участвующих в противодействии коррупции</c:v>
                </c:pt>
                <c:pt idx="2">
                  <c:v>Профразвитие в сфере противодействия коррупции для служащих, утвержденных в составке контрактной службы</c:v>
                </c:pt>
              </c:strCache>
            </c:strRef>
          </c:cat>
          <c:val>
            <c:numRef>
              <c:f>Лист1!$A$2:$A$5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3E7-4E5C-83AC-7E07617451DB}"/>
            </c:ext>
          </c:extLst>
        </c:ser>
        <c:ser>
          <c:idx val="1"/>
          <c:order val="1"/>
          <c:tx>
            <c:strRef>
              <c:f>Лист1!$B$1</c:f>
              <c:strCache>
                <c:ptCount val="1"/>
                <c:pt idx="0">
                  <c:v> 2021 год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hade val="86000"/>
                    <a:tint val="98000"/>
                    <a:hueMod val="94000"/>
                    <a:satMod val="130000"/>
                    <a:lumMod val="138000"/>
                  </a:schemeClr>
                </a:gs>
                <a:gs pos="100000">
                  <a:schemeClr val="accent5">
                    <a:shade val="86000"/>
                    <a:shade val="94000"/>
                    <a:lumMod val="88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25400" dist="12700" dir="13500000">
                <a:srgbClr val="000000">
                  <a:alpha val="45000"/>
                </a:srgbClr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Профразвитие в сфере противодействия коррупции для впервые поступивших </c:v>
                </c:pt>
                <c:pt idx="1">
                  <c:v>Профразвитие в сфере противодействия коррупции для служащих, участвующих в противодействии коррупции</c:v>
                </c:pt>
                <c:pt idx="2">
                  <c:v>Профразвитие в сфере противодействия коррупции для служащих, утвержденных в составке контрактной службы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3"/>
                <c:pt idx="0">
                  <c:v>18</c:v>
                </c:pt>
                <c:pt idx="1">
                  <c:v>23</c:v>
                </c:pt>
                <c:pt idx="2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3E7-4E5C-83AC-7E07617451DB}"/>
            </c:ext>
          </c:extLst>
        </c:ser>
        <c:ser>
          <c:idx val="2"/>
          <c:order val="2"/>
          <c:tx>
            <c:strRef>
              <c:f>Лист1!$C$1</c:f>
              <c:strCache>
                <c:ptCount val="1"/>
                <c:pt idx="0">
                  <c:v> 2022 год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tint val="86000"/>
                    <a:tint val="98000"/>
                    <a:hueMod val="94000"/>
                    <a:satMod val="130000"/>
                    <a:lumMod val="138000"/>
                  </a:schemeClr>
                </a:gs>
                <a:gs pos="100000">
                  <a:schemeClr val="accent5">
                    <a:tint val="86000"/>
                    <a:shade val="94000"/>
                    <a:lumMod val="88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25400" dist="12700" dir="13500000">
                <a:srgbClr val="000000">
                  <a:alpha val="45000"/>
                </a:srgbClr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Профразвитие в сфере противодействия коррупции для впервые поступивших </c:v>
                </c:pt>
                <c:pt idx="1">
                  <c:v>Профразвитие в сфере противодействия коррупции для служащих, участвующих в противодействии коррупции</c:v>
                </c:pt>
                <c:pt idx="2">
                  <c:v>Профразвитие в сфере противодействия коррупции для служащих, утвержденных в составке контрактной службы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3"/>
                <c:pt idx="0">
                  <c:v>9</c:v>
                </c:pt>
                <c:pt idx="1">
                  <c:v>24</c:v>
                </c:pt>
                <c:pt idx="2">
                  <c:v>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3E7-4E5C-83AC-7E07617451DB}"/>
            </c:ext>
          </c:extLst>
        </c:ser>
        <c:ser>
          <c:idx val="3"/>
          <c:order val="3"/>
          <c:tx>
            <c:strRef>
              <c:f>Лист1!$D$1</c:f>
              <c:strCache>
                <c:ptCount val="1"/>
                <c:pt idx="0">
                  <c:v>Столбец1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tint val="58000"/>
                    <a:tint val="98000"/>
                    <a:hueMod val="94000"/>
                    <a:satMod val="130000"/>
                    <a:lumMod val="138000"/>
                  </a:schemeClr>
                </a:gs>
                <a:gs pos="100000">
                  <a:schemeClr val="accent5">
                    <a:tint val="58000"/>
                    <a:shade val="94000"/>
                    <a:lumMod val="88000"/>
                  </a:schemeClr>
                </a:gs>
              </a:gsLst>
              <a:lin ang="5400000" scaled="0"/>
            </a:gradFill>
            <a:ln>
              <a:noFill/>
            </a:ln>
            <a:effectLst>
              <a:innerShdw blurRad="25400" dist="12700" dir="13500000">
                <a:srgbClr val="000000">
                  <a:alpha val="45000"/>
                </a:srgbClr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Профразвитие в сфере противодействия коррупции для впервые поступивших </c:v>
                </c:pt>
                <c:pt idx="1">
                  <c:v>Профразвитие в сфере противодействия коррупции для служащих, участвующих в противодействии коррупции</c:v>
                </c:pt>
                <c:pt idx="2">
                  <c:v>Профразвитие в сфере противодействия коррупции для служащих, утвержденных в составке контрактной службы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3"/>
              </c:numCache>
            </c:numRef>
          </c:val>
          <c:extLst>
            <c:ext xmlns:c16="http://schemas.microsoft.com/office/drawing/2014/chart" uri="{C3380CC4-5D6E-409C-BE32-E72D297353CC}">
              <c16:uniqueId val="{00000009-B3E7-4E5C-83AC-7E07617451D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292797784"/>
        <c:axId val="292798176"/>
      </c:barChart>
      <c:catAx>
        <c:axId val="292797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defRPr>
            </a:pPr>
            <a:endParaRPr lang="ru-RU"/>
          </a:p>
        </c:txPr>
        <c:crossAx val="292798176"/>
        <c:crosses val="autoZero"/>
        <c:auto val="1"/>
        <c:lblAlgn val="ctr"/>
        <c:lblOffset val="100"/>
        <c:noMultiLvlLbl val="0"/>
      </c:catAx>
      <c:valAx>
        <c:axId val="29279817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927977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39928037280538098"/>
          <c:y val="0.82100556674167946"/>
          <c:w val="0.20143914300563312"/>
          <c:h val="7.263652753999785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2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3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4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5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colors6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07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  <a:lumOff val="2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1-26T11:31:23.290" idx="1">
    <p:pos x="10" y="10"/>
    <p:text/>
    <p:extLst>
      <p:ext uri="{C676402C-5697-4E1C-873F-D02D1690AC5C}">
        <p15:threadingInfo xmlns:p15="http://schemas.microsoft.com/office/powerpoint/2012/main" timeZoneBias="-300"/>
      </p:ext>
    </p:extLst>
  </p:cm>
</p:cmLst>
</file>

<file path=ppt/comments/comment10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1-26T11:31:23.290" idx="1">
    <p:pos x="10" y="10"/>
    <p:text/>
    <p:extLst>
      <p:ext uri="{C676402C-5697-4E1C-873F-D02D1690AC5C}">
        <p15:threadingInfo xmlns:p15="http://schemas.microsoft.com/office/powerpoint/2012/main" timeZoneBias="-300"/>
      </p:ext>
    </p:extLst>
  </p:cm>
</p:cmLst>
</file>

<file path=ppt/comments/comment1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1-26T11:31:23.290" idx="1">
    <p:pos x="10" y="10"/>
    <p:text/>
    <p:extLst>
      <p:ext uri="{C676402C-5697-4E1C-873F-D02D1690AC5C}">
        <p15:threadingInfo xmlns:p15="http://schemas.microsoft.com/office/powerpoint/2012/main" timeZoneBias="-300"/>
      </p:ext>
    </p:extLst>
  </p:cm>
</p:cmLst>
</file>

<file path=ppt/comments/comment1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1-26T11:31:23.290" idx="1">
    <p:pos x="10" y="10"/>
    <p:text/>
    <p:extLst>
      <p:ext uri="{C676402C-5697-4E1C-873F-D02D1690AC5C}">
        <p15:threadingInfo xmlns:p15="http://schemas.microsoft.com/office/powerpoint/2012/main" timeZoneBias="-300"/>
      </p:ext>
    </p:extLst>
  </p:cm>
</p:cmLst>
</file>

<file path=ppt/comments/comment1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1-26T11:31:23.290" idx="1">
    <p:pos x="10" y="10"/>
    <p:text/>
    <p:extLst>
      <p:ext uri="{C676402C-5697-4E1C-873F-D02D1690AC5C}">
        <p15:threadingInfo xmlns:p15="http://schemas.microsoft.com/office/powerpoint/2012/main" timeZoneBias="-300"/>
      </p:ext>
    </p:extLst>
  </p:cm>
</p:cmLst>
</file>

<file path=ppt/comments/comment1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1-26T11:31:23.290" idx="1">
    <p:pos x="10" y="10"/>
    <p:text/>
    <p:extLst>
      <p:ext uri="{C676402C-5697-4E1C-873F-D02D1690AC5C}">
        <p15:threadingInfo xmlns:p15="http://schemas.microsoft.com/office/powerpoint/2012/main" timeZoneBias="-300"/>
      </p:ext>
    </p:extLst>
  </p:cm>
</p:cmLst>
</file>

<file path=ppt/comments/comment1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1-26T11:31:23.290" idx="1">
    <p:pos x="10" y="10"/>
    <p:text/>
    <p:extLst>
      <p:ext uri="{C676402C-5697-4E1C-873F-D02D1690AC5C}">
        <p15:threadingInfo xmlns:p15="http://schemas.microsoft.com/office/powerpoint/2012/main" timeZoneBias="-300"/>
      </p:ext>
    </p:extLst>
  </p:cm>
</p:cmLst>
</file>

<file path=ppt/comments/comment16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1-26T11:31:23.290" idx="1">
    <p:pos x="10" y="10"/>
    <p:text/>
    <p:extLst>
      <p:ext uri="{C676402C-5697-4E1C-873F-D02D1690AC5C}">
        <p15:threadingInfo xmlns:p15="http://schemas.microsoft.com/office/powerpoint/2012/main" timeZoneBias="-300"/>
      </p:ext>
    </p:extLst>
  </p:cm>
</p:cmLst>
</file>

<file path=ppt/comments/comment17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1-26T11:31:23.290" idx="1">
    <p:pos x="10" y="10"/>
    <p:text/>
    <p:extLst>
      <p:ext uri="{C676402C-5697-4E1C-873F-D02D1690AC5C}">
        <p15:threadingInfo xmlns:p15="http://schemas.microsoft.com/office/powerpoint/2012/main" timeZoneBias="-300"/>
      </p:ext>
    </p:extLst>
  </p:cm>
</p:cmLst>
</file>

<file path=ppt/comments/comment18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1-26T11:31:23.290" idx="1">
    <p:pos x="10" y="10"/>
    <p:text/>
    <p:extLst>
      <p:ext uri="{C676402C-5697-4E1C-873F-D02D1690AC5C}">
        <p15:threadingInfo xmlns:p15="http://schemas.microsoft.com/office/powerpoint/2012/main" timeZoneBias="-300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1-26T11:31:23.290" idx="1">
    <p:pos x="10" y="10"/>
    <p:text/>
    <p:extLst>
      <p:ext uri="{C676402C-5697-4E1C-873F-D02D1690AC5C}">
        <p15:threadingInfo xmlns:p15="http://schemas.microsoft.com/office/powerpoint/2012/main" timeZoneBias="-300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1-26T11:31:23.290" idx="1">
    <p:pos x="10" y="10"/>
    <p:text/>
    <p:extLst>
      <p:ext uri="{C676402C-5697-4E1C-873F-D02D1690AC5C}">
        <p15:threadingInfo xmlns:p15="http://schemas.microsoft.com/office/powerpoint/2012/main" timeZoneBias="-300"/>
      </p:ext>
    </p:extLs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1-26T11:31:23.290" idx="1">
    <p:pos x="10" y="10"/>
    <p:text/>
    <p:extLst>
      <p:ext uri="{C676402C-5697-4E1C-873F-D02D1690AC5C}">
        <p15:threadingInfo xmlns:p15="http://schemas.microsoft.com/office/powerpoint/2012/main" timeZoneBias="-300"/>
      </p:ext>
    </p:extLst>
  </p:cm>
</p:cmLst>
</file>

<file path=ppt/comments/comment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1-26T11:31:23.290" idx="1">
    <p:pos x="10" y="10"/>
    <p:text/>
    <p:extLst>
      <p:ext uri="{C676402C-5697-4E1C-873F-D02D1690AC5C}">
        <p15:threadingInfo xmlns:p15="http://schemas.microsoft.com/office/powerpoint/2012/main" timeZoneBias="-300"/>
      </p:ext>
    </p:extLst>
  </p:cm>
</p:cmLst>
</file>

<file path=ppt/comments/comment6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1-26T11:31:23.290" idx="1">
    <p:pos x="10" y="10"/>
    <p:text/>
    <p:extLst>
      <p:ext uri="{C676402C-5697-4E1C-873F-D02D1690AC5C}">
        <p15:threadingInfo xmlns:p15="http://schemas.microsoft.com/office/powerpoint/2012/main" timeZoneBias="-300"/>
      </p:ext>
    </p:extLst>
  </p:cm>
</p:cmLst>
</file>

<file path=ppt/comments/comment7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1-26T11:31:23.290" idx="1">
    <p:pos x="10" y="10"/>
    <p:text/>
    <p:extLst>
      <p:ext uri="{C676402C-5697-4E1C-873F-D02D1690AC5C}">
        <p15:threadingInfo xmlns:p15="http://schemas.microsoft.com/office/powerpoint/2012/main" timeZoneBias="-300"/>
      </p:ext>
    </p:extLst>
  </p:cm>
</p:cmLst>
</file>

<file path=ppt/comments/comment8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1-26T11:31:23.290" idx="1">
    <p:pos x="10" y="10"/>
    <p:text/>
    <p:extLst>
      <p:ext uri="{C676402C-5697-4E1C-873F-D02D1690AC5C}">
        <p15:threadingInfo xmlns:p15="http://schemas.microsoft.com/office/powerpoint/2012/main" timeZoneBias="-300"/>
      </p:ext>
    </p:extLst>
  </p:cm>
</p:cmLst>
</file>

<file path=ppt/comments/comment9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1-26T11:31:23.290" idx="1">
    <p:pos x="10" y="10"/>
    <p:text/>
    <p:extLst>
      <p:ext uri="{C676402C-5697-4E1C-873F-D02D1690AC5C}">
        <p15:threadingInfo xmlns:p15="http://schemas.microsoft.com/office/powerpoint/2012/main" timeZoneBias="-30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936"/>
          </a:xfrm>
          <a:prstGeom prst="rect">
            <a:avLst/>
          </a:prstGeom>
        </p:spPr>
        <p:txBody>
          <a:bodyPr vert="horz" lIns="91001" tIns="45501" rIns="91001" bIns="4550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936"/>
          </a:xfrm>
          <a:prstGeom prst="rect">
            <a:avLst/>
          </a:prstGeom>
        </p:spPr>
        <p:txBody>
          <a:bodyPr vert="horz" lIns="91001" tIns="45501" rIns="91001" bIns="45501" rtlCol="0"/>
          <a:lstStyle>
            <a:lvl1pPr algn="r">
              <a:defRPr sz="1200"/>
            </a:lvl1pPr>
          </a:lstStyle>
          <a:p>
            <a:fld id="{57C58707-1D66-4AF3-A4D2-A66D9D34F60A}" type="datetimeFigureOut">
              <a:rPr lang="ru-RU" smtClean="0"/>
              <a:t>31.01.2023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01" tIns="45501" rIns="91001" bIns="4550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352"/>
            <a:ext cx="5438140" cy="4468177"/>
          </a:xfrm>
          <a:prstGeom prst="rect">
            <a:avLst/>
          </a:prstGeom>
        </p:spPr>
        <p:txBody>
          <a:bodyPr vert="horz" lIns="91001" tIns="45501" rIns="91001" bIns="4550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705"/>
            <a:ext cx="2945659" cy="495936"/>
          </a:xfrm>
          <a:prstGeom prst="rect">
            <a:avLst/>
          </a:prstGeom>
        </p:spPr>
        <p:txBody>
          <a:bodyPr vert="horz" lIns="91001" tIns="45501" rIns="91001" bIns="4550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705"/>
            <a:ext cx="2945659" cy="495936"/>
          </a:xfrm>
          <a:prstGeom prst="rect">
            <a:avLst/>
          </a:prstGeom>
        </p:spPr>
        <p:txBody>
          <a:bodyPr vert="horz" lIns="91001" tIns="45501" rIns="91001" bIns="45501" rtlCol="0" anchor="b"/>
          <a:lstStyle>
            <a:lvl1pPr algn="r">
              <a:defRPr sz="1200"/>
            </a:lvl1pPr>
          </a:lstStyle>
          <a:p>
            <a:fld id="{EB270F8A-52DF-4C0E-B104-D713EA3B8D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2254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26445-921C-4594-A207-FFC87E95644C}" type="datetime1">
              <a:rPr lang="ru-RU" smtClean="0"/>
              <a:t>31.01.2023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2169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9A116-E2F6-4189-B93A-80733C134451}" type="datetime1">
              <a:rPr lang="ru-RU" smtClean="0"/>
              <a:t>31.01.2023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9872506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9A116-E2F6-4189-B93A-80733C134451}" type="datetime1">
              <a:rPr lang="ru-RU" smtClean="0"/>
              <a:t>31.01.2023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3020744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9A116-E2F6-4189-B93A-80733C134451}" type="datetime1">
              <a:rPr lang="ru-RU" smtClean="0"/>
              <a:t>31.01.2023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40917319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9A116-E2F6-4189-B93A-80733C134451}" type="datetime1">
              <a:rPr lang="ru-RU" smtClean="0"/>
              <a:t>31.01.2023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7396109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9A116-E2F6-4189-B93A-80733C134451}" type="datetime1">
              <a:rPr lang="ru-RU" smtClean="0"/>
              <a:t>31.01.2023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58479385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9A116-E2F6-4189-B93A-80733C134451}" type="datetime1">
              <a:rPr lang="ru-RU" smtClean="0"/>
              <a:t>31.01.2023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6725102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C28EB-7D19-4BA6-A2C1-80ABC33689E0}" type="datetime1">
              <a:rPr lang="ru-RU" smtClean="0"/>
              <a:t>31.01.2023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78979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B16-4C3F-48AC-AF22-AEC5ECABE49C}" type="datetime1">
              <a:rPr lang="ru-RU" smtClean="0"/>
              <a:t>31.01.2023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774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8208-BB20-442C-8804-F8F94B0EE5B9}" type="datetime1">
              <a:rPr lang="ru-RU" smtClean="0"/>
              <a:t>31.01.2023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847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D15E5-9249-4CCA-A12B-2E4824F77DE0}" type="datetime1">
              <a:rPr lang="ru-RU" smtClean="0"/>
              <a:t>31.01.2023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7166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9A116-E2F6-4189-B93A-80733C134451}" type="datetime1">
              <a:rPr lang="ru-RU" smtClean="0"/>
              <a:t>31.01.2023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5549644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332DF-0C51-41B3-B0A4-BFE956724623}" type="datetime1">
              <a:rPr lang="ru-RU" smtClean="0"/>
              <a:t>31.01.2023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8440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F55AA-421B-4A73-A27E-85C5F8D320B3}" type="datetime1">
              <a:rPr lang="ru-RU" smtClean="0"/>
              <a:t>31.01.2023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4646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8D2EE8-4A23-4993-B7FF-2CB47C06CCCF}" type="datetime1">
              <a:rPr lang="ru-RU" smtClean="0"/>
              <a:t>31.01.2023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1972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7B2CD-5707-4D43-ADC7-C7E35988DDB0}" type="datetime1">
              <a:rPr lang="ru-RU" smtClean="0"/>
              <a:t>31.01.2023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4371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9A116-E2F6-4189-B93A-80733C134451}" type="datetime1">
              <a:rPr lang="ru-RU" smtClean="0"/>
              <a:t>31.01.2023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8818838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6D9A116-E2F6-4189-B93A-80733C134451}" type="datetime1">
              <a:rPr lang="ru-RU" smtClean="0"/>
              <a:t>31.01.2023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984424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  <p:sldLayoutId id="2147483822" r:id="rId12"/>
    <p:sldLayoutId id="2147483823" r:id="rId13"/>
    <p:sldLayoutId id="2147483824" r:id="rId14"/>
    <p:sldLayoutId id="2147483825" r:id="rId15"/>
    <p:sldLayoutId id="2147483826" r:id="rId16"/>
    <p:sldLayoutId id="2147483827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comments" Target="../comments/comment11.xml"/><Relationship Id="rId4" Type="http://schemas.openxmlformats.org/officeDocument/2006/relationships/hyperlink" Target="https://minzdrav.midural.ru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comments" Target="../comments/comment13.xml"/><Relationship Id="rId4" Type="http://schemas.openxmlformats.org/officeDocument/2006/relationships/image" Target="../media/image7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1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comments" Target="../comments/comment15.xml"/><Relationship Id="rId4" Type="http://schemas.openxmlformats.org/officeDocument/2006/relationships/image" Target="../media/image8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comments" Target="../comments/comment16.xml"/><Relationship Id="rId4" Type="http://schemas.openxmlformats.org/officeDocument/2006/relationships/chart" Target="../charts/char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comments" Target="../comments/comment17.xml"/><Relationship Id="rId4" Type="http://schemas.openxmlformats.org/officeDocument/2006/relationships/chart" Target="../charts/char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8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comments" Target="../comments/commen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comments" Target="../comments/comment3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comments" Target="../comments/comment6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comments" Target="../comments/comment7.xml"/><Relationship Id="rId4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comments" Target="../comments/comment8.xml"/><Relationship Id="rId4" Type="http://schemas.openxmlformats.org/officeDocument/2006/relationships/image" Target="../media/image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69000">
              <a:schemeClr val="accent3">
                <a:lumMod val="9000"/>
                <a:lumOff val="91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/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3499" t="41156" r="34405" b="49491"/>
          <a:stretch/>
        </p:blipFill>
        <p:spPr bwMode="auto">
          <a:xfrm>
            <a:off x="1466850" y="0"/>
            <a:ext cx="6439514" cy="88503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048056" y="548680"/>
            <a:ext cx="72771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n w="0"/>
                <a:solidFill>
                  <a:schemeClr val="accent1"/>
                </a:solidFill>
                <a:latin typeface="Bahnschrift SemiBold Condensed" panose="020B0502040204020203" pitchFamily="34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Министерство здравоохранения Свердловской области</a:t>
            </a:r>
            <a:endParaRPr lang="ru-RU" sz="2000" dirty="0">
              <a:ln w="0"/>
              <a:solidFill>
                <a:schemeClr val="accent1"/>
              </a:solidFill>
              <a:latin typeface="Bahnschrift SemiBold Condensed" panose="020B0502040204020203" pitchFamily="34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78192" y="1916832"/>
            <a:ext cx="8616827" cy="2406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altLang="ru-RU" sz="2800" b="1" dirty="0" smtClean="0">
                <a:ln w="0"/>
                <a:solidFill>
                  <a:schemeClr val="accent6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Отчет о результатах </a:t>
            </a:r>
            <a:r>
              <a:rPr lang="ru-RU" sz="2800" b="1" dirty="0" smtClean="0">
                <a:ln w="0"/>
                <a:solidFill>
                  <a:schemeClr val="accent6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выполнения </a:t>
            </a:r>
            <a:r>
              <a:rPr lang="ru-RU" sz="2800" b="1" dirty="0">
                <a:ln w="0"/>
                <a:solidFill>
                  <a:schemeClr val="accent6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в </a:t>
            </a:r>
            <a:r>
              <a:rPr lang="ru-RU" sz="2800" b="1" dirty="0" smtClean="0">
                <a:ln w="0"/>
                <a:solidFill>
                  <a:schemeClr val="accent6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2022 </a:t>
            </a:r>
            <a:r>
              <a:rPr lang="ru-RU" sz="2800" b="1" dirty="0">
                <a:ln w="0"/>
                <a:solidFill>
                  <a:schemeClr val="accent6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году </a:t>
            </a:r>
            <a:endParaRPr lang="ru-RU" sz="2800" b="1" dirty="0" smtClean="0">
              <a:ln w="0"/>
              <a:solidFill>
                <a:schemeClr val="accent6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algn="ctr">
              <a:defRPr/>
            </a:pPr>
            <a:r>
              <a:rPr lang="ru-RU" sz="2800" b="1" dirty="0" smtClean="0">
                <a:ln w="0"/>
                <a:solidFill>
                  <a:schemeClr val="accent6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плана </a:t>
            </a:r>
            <a:r>
              <a:rPr lang="ru-RU" sz="2800" b="1" dirty="0">
                <a:ln w="0"/>
                <a:solidFill>
                  <a:schemeClr val="accent6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работы Министерства </a:t>
            </a:r>
            <a:r>
              <a:rPr lang="ru-RU" sz="2800" b="1" dirty="0" smtClean="0">
                <a:ln w="0"/>
                <a:solidFill>
                  <a:schemeClr val="accent6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здравоохранения Свердловской </a:t>
            </a:r>
            <a:r>
              <a:rPr lang="ru-RU" sz="2800" b="1" dirty="0">
                <a:ln w="0"/>
                <a:solidFill>
                  <a:schemeClr val="accent6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области </a:t>
            </a:r>
            <a:r>
              <a:rPr lang="ru-RU" sz="2800" b="1" dirty="0" smtClean="0">
                <a:ln w="0"/>
                <a:solidFill>
                  <a:schemeClr val="accent6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по </a:t>
            </a:r>
            <a:r>
              <a:rPr lang="ru-RU" sz="2800" b="1" dirty="0">
                <a:ln w="0"/>
                <a:solidFill>
                  <a:schemeClr val="accent6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противодействию </a:t>
            </a:r>
            <a:r>
              <a:rPr lang="ru-RU" sz="2800" b="1" dirty="0" smtClean="0">
                <a:ln w="0"/>
                <a:solidFill>
                  <a:schemeClr val="accent6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коррупции на 2021–2024 годы</a:t>
            </a:r>
          </a:p>
          <a:p>
            <a:pPr lvl="0" algn="ctr">
              <a:lnSpc>
                <a:spcPct val="120000"/>
              </a:lnSpc>
              <a:spcBef>
                <a:spcPct val="0"/>
              </a:spcBef>
              <a:defRPr/>
            </a:pPr>
            <a:endParaRPr lang="ru-RU" sz="3200" b="1" dirty="0" smtClean="0">
              <a:solidFill>
                <a:schemeClr val="accent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0825" y="3438529"/>
            <a:ext cx="2770501" cy="3435423"/>
          </a:xfrm>
          <a:prstGeom prst="rect">
            <a:avLst/>
          </a:prstGeom>
          <a:noFill/>
          <a:effectLst>
            <a:innerShdw blurRad="63500" dist="50800" dir="5400000">
              <a:prstClr val="black">
                <a:alpha val="50000"/>
              </a:prstClr>
            </a:innerShdw>
          </a:effectLst>
        </p:spPr>
      </p:pic>
      <p:sp>
        <p:nvSpPr>
          <p:cNvPr id="12" name="TextBox 11"/>
          <p:cNvSpPr txBox="1"/>
          <p:nvPr/>
        </p:nvSpPr>
        <p:spPr>
          <a:xfrm>
            <a:off x="107504" y="4169756"/>
            <a:ext cx="3989852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defRPr/>
            </a:pPr>
            <a:r>
              <a:rPr lang="ru-RU" sz="1500" b="1" dirty="0" smtClean="0">
                <a:ln w="0"/>
                <a:solidFill>
                  <a:srgbClr val="0070C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утвержденного </a:t>
            </a:r>
            <a:r>
              <a:rPr lang="ru-RU" sz="1500" b="1" dirty="0">
                <a:ln w="0"/>
                <a:solidFill>
                  <a:srgbClr val="0070C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приказом </a:t>
            </a:r>
            <a:r>
              <a:rPr lang="ru-RU" sz="1500" b="1" dirty="0" smtClean="0">
                <a:ln w="0"/>
                <a:solidFill>
                  <a:srgbClr val="0070C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Министерства </a:t>
            </a:r>
            <a:br>
              <a:rPr lang="ru-RU" sz="1500" b="1" dirty="0" smtClean="0">
                <a:ln w="0"/>
                <a:solidFill>
                  <a:srgbClr val="0070C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</a:br>
            <a:r>
              <a:rPr lang="ru-RU" sz="1500" b="1" dirty="0" smtClean="0">
                <a:ln w="0"/>
                <a:solidFill>
                  <a:srgbClr val="0070C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от </a:t>
            </a:r>
            <a:r>
              <a:rPr lang="ru-RU" sz="1500" b="1" dirty="0">
                <a:ln w="0"/>
                <a:solidFill>
                  <a:srgbClr val="0070C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28.05.2021 № </a:t>
            </a:r>
            <a:r>
              <a:rPr lang="ru-RU" sz="1500" b="1" dirty="0" smtClean="0">
                <a:ln w="0"/>
                <a:solidFill>
                  <a:srgbClr val="0070C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1128-п (с </a:t>
            </a:r>
            <a:r>
              <a:rPr lang="ru-RU" sz="1500" b="1" dirty="0">
                <a:ln w="0"/>
                <a:solidFill>
                  <a:srgbClr val="0070C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изм. от 22.07.2021 № </a:t>
            </a:r>
            <a:r>
              <a:rPr lang="ru-RU" sz="1500" b="1" dirty="0" smtClean="0">
                <a:ln w="0"/>
                <a:solidFill>
                  <a:srgbClr val="0070C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1653-п, от </a:t>
            </a:r>
            <a:r>
              <a:rPr lang="ru-RU" sz="1500" b="1" dirty="0">
                <a:ln w="0"/>
                <a:solidFill>
                  <a:srgbClr val="0070C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15.09.2021 № </a:t>
            </a:r>
            <a:r>
              <a:rPr lang="ru-RU" sz="1500" b="1" dirty="0" smtClean="0">
                <a:ln w="0"/>
                <a:solidFill>
                  <a:srgbClr val="0070C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2065-п</a:t>
            </a:r>
            <a:r>
              <a:rPr lang="ru-RU" sz="1500" b="1" dirty="0">
                <a:ln w="0"/>
                <a:solidFill>
                  <a:srgbClr val="0070C0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49769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69000">
              <a:schemeClr val="accent3">
                <a:lumMod val="9000"/>
                <a:lumOff val="91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/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3499" t="41156" r="34405" b="49491"/>
          <a:stretch/>
        </p:blipFill>
        <p:spPr bwMode="auto">
          <a:xfrm>
            <a:off x="1466850" y="0"/>
            <a:ext cx="6439514" cy="88503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048056" y="548680"/>
            <a:ext cx="72771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n w="0"/>
                <a:solidFill>
                  <a:schemeClr val="accent1"/>
                </a:solidFill>
                <a:latin typeface="Bahnschrift SemiBold Condensed" panose="020B0502040204020203" pitchFamily="34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Министерство здравоохранения Свердловской области</a:t>
            </a:r>
            <a:endParaRPr lang="ru-RU" sz="2000" dirty="0">
              <a:ln w="0"/>
              <a:solidFill>
                <a:schemeClr val="accent1"/>
              </a:solidFill>
              <a:latin typeface="Bahnschrift SemiBold Condensed" panose="020B0502040204020203" pitchFamily="34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3634" y="1046875"/>
            <a:ext cx="906036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Раздел 8 Плана мероприятий:  </a:t>
            </a:r>
          </a:p>
          <a:p>
            <a:r>
              <a:rPr lang="ru-RU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СОВЕРШЕНСТВОВАНИЕ РАБОТЫ ПО ПРЕДУПРЕЖДЕНИЮ КОРРУПЦИИ </a:t>
            </a:r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/>
            </a:r>
            <a:b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</a:br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В </a:t>
            </a:r>
            <a:r>
              <a:rPr lang="ru-RU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ГОСУДАРСТВЕННЫХ УЧРЕЖДЕНИЯХ, ПОДВЕДОМСТВЕННЫХ МИНИСТЕРСТВУ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473981" y="2985149"/>
            <a:ext cx="87129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dirty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16" y="2283810"/>
            <a:ext cx="947963" cy="895498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871866" y="2297466"/>
            <a:ext cx="830256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проведено онлайн совещание </a:t>
            </a: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 реализации мер по противодействию 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коррупции </a:t>
            </a:r>
            <a:b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</a:b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 163 руководителями государственных учреждений здравоохранения Свердловской области;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16" y="3271058"/>
            <a:ext cx="947963" cy="895498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871866" y="3403555"/>
            <a:ext cx="812188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проведены заседания комиссии по вопросу: «О </a:t>
            </a: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работе, проводимой 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/>
            </a:r>
            <a:b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</a:b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в </a:t>
            </a: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учреждении 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по </a:t>
            </a: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противодействии «бытовой» 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коррупции» на которых заслушано 12 </a:t>
            </a: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руководителей государственных 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учреждений здравоохранения</a:t>
            </a: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;</a:t>
            </a: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54" y="4324933"/>
            <a:ext cx="947963" cy="895498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871866" y="4576406"/>
            <a:ext cx="807822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в</a:t>
            </a:r>
            <a:r>
              <a:rPr lang="ru-RU" dirty="0" smtClean="0"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государственные </a:t>
            </a: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учреждений 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здравоохранения  направляются </a:t>
            </a:r>
            <a:b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</a:b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на постоянной основе информационные, методические материалы.</a:t>
            </a:r>
          </a:p>
        </p:txBody>
      </p:sp>
    </p:spTree>
    <p:extLst>
      <p:ext uri="{BB962C8B-B14F-4D97-AF65-F5344CB8AC3E}">
        <p14:creationId xmlns:p14="http://schemas.microsoft.com/office/powerpoint/2010/main" val="3474196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69000">
              <a:schemeClr val="accent3">
                <a:lumMod val="9000"/>
                <a:lumOff val="91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/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3499" t="41156" r="34405" b="49491"/>
          <a:stretch/>
        </p:blipFill>
        <p:spPr bwMode="auto">
          <a:xfrm>
            <a:off x="1466850" y="0"/>
            <a:ext cx="6439514" cy="88503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048056" y="548680"/>
            <a:ext cx="72771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n w="0"/>
                <a:solidFill>
                  <a:schemeClr val="accent1"/>
                </a:solidFill>
                <a:latin typeface="Bahnschrift SemiBold Condensed" panose="020B0502040204020203" pitchFamily="34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Министерство здравоохранения Свердловской области</a:t>
            </a:r>
            <a:endParaRPr lang="ru-RU" sz="2000" dirty="0">
              <a:ln w="0"/>
              <a:solidFill>
                <a:schemeClr val="accent1"/>
              </a:solidFill>
              <a:latin typeface="Bahnschrift SemiBold Condensed" panose="020B0502040204020203" pitchFamily="34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3634" y="1046875"/>
            <a:ext cx="906036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Раздел 9 Плана мероприятий:  </a:t>
            </a:r>
          </a:p>
          <a:p>
            <a:pPr algn="just"/>
            <a:r>
              <a:rPr lang="ru-RU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СОВЕРШЕНСТВОВАНИЕ РАБОТЫ С ОБРАЩЕНИЯМИ ГРАЖДАН </a:t>
            </a:r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/>
            </a:r>
            <a:b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</a:br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И </a:t>
            </a:r>
            <a:r>
              <a:rPr lang="ru-RU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ОРГАНИЗАЦИЙ ПО ФАКТАМ КОРРУПЦИИ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473981" y="2985149"/>
            <a:ext cx="87129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dirty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16" y="2283810"/>
            <a:ext cx="947963" cy="895498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938933" y="2080956"/>
            <a:ext cx="802061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Информация </a:t>
            </a:r>
            <a:r>
              <a:rPr lang="ru-RU" b="1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по вопросам противодействия коррупции в </a:t>
            </a:r>
            <a:r>
              <a:rPr lang="ru-RU" b="1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Министерстве актуализируется на постоянной основе на </a:t>
            </a:r>
            <a:r>
              <a:rPr lang="ru-RU" b="1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информационных </a:t>
            </a:r>
            <a:r>
              <a:rPr lang="ru-RU" b="1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стендах Министерства, интернет сайте Министерства (</a:t>
            </a:r>
            <a:r>
              <a:rPr lang="en-US" b="1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  <a:hlinkClick r:id="rId4"/>
              </a:rPr>
              <a:t>https</a:t>
            </a:r>
            <a:r>
              <a:rPr lang="en-US" b="1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  <a:hlinkClick r:id="rId4"/>
              </a:rPr>
              <a:t>://minzdrav.midural.ru</a:t>
            </a:r>
            <a:r>
              <a:rPr lang="en-US" b="1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  <a:hlinkClick r:id="rId4"/>
              </a:rPr>
              <a:t>/</a:t>
            </a:r>
            <a:r>
              <a:rPr lang="ru-RU" b="1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),  в том числе: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контактные данные лиц</a:t>
            </a: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, ответственных за организацию работы 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/>
            </a:r>
            <a:b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</a:b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по </a:t>
            </a: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противодействию 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коррупции;</a:t>
            </a:r>
          </a:p>
          <a:p>
            <a:pPr marL="285750" indent="-285750" algn="just">
              <a:buFontTx/>
              <a:buChar char="-"/>
            </a:pP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номеров "телефонов доверия" ("горячих линий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");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иные сведения </a:t>
            </a: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 способах направления сообщений о фактах 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коррупции.</a:t>
            </a:r>
            <a:endParaRPr lang="ru-RU" dirty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endParaRPr lang="ru-RU" dirty="0" smtClean="0">
              <a:solidFill>
                <a:schemeClr val="bg1"/>
              </a:solidFill>
            </a:endParaRPr>
          </a:p>
          <a:p>
            <a:pPr marL="285750" indent="-285750" algn="just">
              <a:buFontTx/>
              <a:buChar char="-"/>
            </a:pPr>
            <a:endParaRPr lang="ru-RU" dirty="0" smtClean="0">
              <a:solidFill>
                <a:schemeClr val="bg1"/>
              </a:solidFill>
            </a:endParaRPr>
          </a:p>
          <a:p>
            <a:pPr algn="just"/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925204" y="4490910"/>
            <a:ext cx="811129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solidFill>
                  <a:schemeClr val="bg1"/>
                </a:solidFill>
                <a:latin typeface="Liberation Serif" panose="02020603050405020304" pitchFamily="18" charset="0"/>
                <a:ea typeface="Times New Roman" panose="02020603050405020304" pitchFamily="18" charset="0"/>
              </a:rPr>
              <a:t>Рассмотрено обращений с доводами о коррупционных правонарушениях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</a:rPr>
              <a:t>- 9 в отношении государственных учреждений здравоохранения. </a:t>
            </a:r>
            <a:b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</a:rPr>
            </a:b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</a:rPr>
              <a:t>По результатам рассмотрения признаны без обоснованными </a:t>
            </a:r>
            <a:b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</a:rPr>
            </a:b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</a:rPr>
              <a:t>или переадресованы в органы по компетенции;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</a:rPr>
              <a:t>- 0 в отношении гражданских служащих.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23" y="4509120"/>
            <a:ext cx="947963" cy="895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540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69000">
              <a:schemeClr val="accent3">
                <a:lumMod val="9000"/>
                <a:lumOff val="91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/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3499" t="41156" r="34405" b="49491"/>
          <a:stretch/>
        </p:blipFill>
        <p:spPr bwMode="auto">
          <a:xfrm>
            <a:off x="1466850" y="0"/>
            <a:ext cx="6439514" cy="88503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191914" y="565843"/>
            <a:ext cx="72771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n w="0"/>
                <a:solidFill>
                  <a:schemeClr val="accent1"/>
                </a:solidFill>
                <a:latin typeface="Bahnschrift SemiBold Condensed" panose="020B0502040204020203" pitchFamily="34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Министерство здравоохранения Свердловской области</a:t>
            </a:r>
            <a:endParaRPr lang="ru-RU" sz="2000" dirty="0">
              <a:ln w="0"/>
              <a:solidFill>
                <a:schemeClr val="accent1"/>
              </a:solidFill>
              <a:latin typeface="Bahnschrift SemiBold Condensed" panose="020B0502040204020203" pitchFamily="34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3634" y="1046875"/>
            <a:ext cx="906036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Раздел 9 Плана мероприятий:  </a:t>
            </a:r>
          </a:p>
          <a:p>
            <a:pPr algn="just"/>
            <a:r>
              <a:rPr lang="ru-RU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СОВЕРШЕНСТВОВАНИЕ РАБОТЫ С ОБРАЩЕНИЯМИ ГРАЖДАН </a:t>
            </a:r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/>
            </a:r>
            <a:b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</a:br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И </a:t>
            </a:r>
            <a:r>
              <a:rPr lang="ru-RU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ОРГАНИЗАЦИЙ ПО ФАКТАМ КОРРУПЦИИ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473981" y="2985149"/>
            <a:ext cx="87129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dirty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graphicFrame>
        <p:nvGraphicFramePr>
          <p:cNvPr id="10" name="Объект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1325447"/>
              </p:ext>
            </p:extLst>
          </p:nvPr>
        </p:nvGraphicFramePr>
        <p:xfrm>
          <a:off x="104859" y="2852936"/>
          <a:ext cx="8710802" cy="29841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44452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69000">
              <a:schemeClr val="accent3">
                <a:lumMod val="9000"/>
                <a:lumOff val="91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/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3499" t="41156" r="34405" b="49491"/>
          <a:stretch/>
        </p:blipFill>
        <p:spPr bwMode="auto">
          <a:xfrm>
            <a:off x="1466850" y="0"/>
            <a:ext cx="6439514" cy="88503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048056" y="548680"/>
            <a:ext cx="72771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n w="0"/>
                <a:solidFill>
                  <a:schemeClr val="accent1"/>
                </a:solidFill>
                <a:latin typeface="Bahnschrift SemiBold Condensed" panose="020B0502040204020203" pitchFamily="34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Министерство здравоохранения Свердловской области</a:t>
            </a:r>
            <a:endParaRPr lang="ru-RU" sz="2000" dirty="0">
              <a:ln w="0"/>
              <a:solidFill>
                <a:schemeClr val="accent1"/>
              </a:solidFill>
              <a:latin typeface="Bahnschrift SemiBold Condensed" panose="020B0502040204020203" pitchFamily="34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3634" y="1046875"/>
            <a:ext cx="906036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Раздел 10 Плана мероприятий:  </a:t>
            </a:r>
          </a:p>
          <a:p>
            <a:pPr algn="just"/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АНТИКОРРУПЦИОННОЕ ПРОСВЯЩЕНИЕ ГРАЖДАН</a:t>
            </a:r>
            <a:endParaRPr lang="ru-RU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73981" y="2985149"/>
            <a:ext cx="87129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dirty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713" y="1743982"/>
            <a:ext cx="947963" cy="895498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788934" y="1902835"/>
            <a:ext cx="8288189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Разработаны и представлены на ознакомление, </a:t>
            </a:r>
            <a:r>
              <a:rPr lang="ru-RU" b="1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в том числе </a:t>
            </a:r>
            <a:r>
              <a:rPr lang="ru-RU" b="1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/>
            </a:r>
            <a:br>
              <a:rPr lang="ru-RU" b="1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</a:br>
            <a:r>
              <a:rPr lang="ru-RU" b="1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на </a:t>
            </a:r>
            <a:r>
              <a:rPr lang="ru-RU" b="1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информационных </a:t>
            </a:r>
            <a:r>
              <a:rPr lang="ru-RU" b="1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стендах, гражданским служащим, работникам государственных учреждений здравоохранения Свердловской области:</a:t>
            </a:r>
          </a:p>
          <a:p>
            <a:pPr algn="just"/>
            <a:endParaRPr lang="ru-RU" b="1" dirty="0" smtClean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памятка </a:t>
            </a: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об уголовной ответственности за совершение коррупционных 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правонарушений;  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презентационный </a:t>
            </a: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материал о подарках на государственной гражданской 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службе.</a:t>
            </a:r>
          </a:p>
          <a:p>
            <a:pPr marL="285750" indent="-285750" algn="just">
              <a:buFontTx/>
              <a:buChar char="-"/>
            </a:pPr>
            <a:endParaRPr lang="ru-RU" dirty="0" smtClean="0">
              <a:solidFill>
                <a:schemeClr val="bg1"/>
              </a:solidFill>
            </a:endParaRPr>
          </a:p>
          <a:p>
            <a:pPr marL="285750" indent="-285750" algn="just">
              <a:buFontTx/>
              <a:buChar char="-"/>
            </a:pPr>
            <a:endParaRPr lang="ru-RU" dirty="0" smtClean="0">
              <a:solidFill>
                <a:schemeClr val="bg1"/>
              </a:solidFill>
            </a:endParaRPr>
          </a:p>
          <a:p>
            <a:pPr algn="just"/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84745" y="4293155"/>
            <a:ext cx="817555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solidFill>
                  <a:schemeClr val="bg1"/>
                </a:solidFill>
                <a:latin typeface="Liberation Serif" panose="02020603050405020304" pitchFamily="18" charset="0"/>
                <a:ea typeface="Times New Roman" panose="02020603050405020304" pitchFamily="18" charset="0"/>
              </a:rPr>
              <a:t>Актуализированные материалы </a:t>
            </a:r>
            <a:r>
              <a:rPr lang="ru-RU" b="1" dirty="0">
                <a:solidFill>
                  <a:schemeClr val="bg1"/>
                </a:solidFill>
                <a:latin typeface="Liberation Serif" panose="02020603050405020304" pitchFamily="18" charset="0"/>
                <a:ea typeface="Times New Roman" panose="02020603050405020304" pitchFamily="18" charset="0"/>
              </a:rPr>
              <a:t>в разделах, посвященных вопросам противодействия коррупции, на сайте Министерства </a:t>
            </a:r>
            <a:r>
              <a:rPr lang="ru-RU" b="1" dirty="0" smtClean="0">
                <a:solidFill>
                  <a:schemeClr val="bg1"/>
                </a:solidFill>
                <a:latin typeface="Liberation Serif" panose="02020603050405020304" pitchFamily="18" charset="0"/>
                <a:ea typeface="Times New Roman" panose="02020603050405020304" pitchFamily="18" charset="0"/>
              </a:rPr>
              <a:t>размещаются</a:t>
            </a:r>
            <a:br>
              <a:rPr lang="ru-RU" b="1" dirty="0" smtClean="0">
                <a:solidFill>
                  <a:schemeClr val="bg1"/>
                </a:solidFill>
                <a:latin typeface="Liberation Serif" panose="02020603050405020304" pitchFamily="18" charset="0"/>
                <a:ea typeface="Times New Roman" panose="02020603050405020304" pitchFamily="18" charset="0"/>
              </a:rPr>
            </a:br>
            <a:r>
              <a:rPr lang="ru-RU" b="1" dirty="0" smtClean="0">
                <a:solidFill>
                  <a:schemeClr val="bg1"/>
                </a:solidFill>
                <a:latin typeface="Liberation Serif" panose="02020603050405020304" pitchFamily="18" charset="0"/>
                <a:ea typeface="Times New Roman" panose="02020603050405020304" pitchFamily="18" charset="0"/>
              </a:rPr>
              <a:t>на постоянной основе.</a:t>
            </a:r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2" y="4152884"/>
            <a:ext cx="947963" cy="895498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009857" y="4437112"/>
            <a:ext cx="2954627" cy="2665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1306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69000">
              <a:schemeClr val="accent3">
                <a:lumMod val="9000"/>
                <a:lumOff val="91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/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3499" t="41156" r="34405" b="49491"/>
          <a:stretch/>
        </p:blipFill>
        <p:spPr bwMode="auto">
          <a:xfrm>
            <a:off x="1466850" y="0"/>
            <a:ext cx="6439514" cy="88503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048056" y="548680"/>
            <a:ext cx="72771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n w="0"/>
                <a:solidFill>
                  <a:schemeClr val="accent1"/>
                </a:solidFill>
                <a:latin typeface="Bahnschrift SemiBold Condensed" panose="020B0502040204020203" pitchFamily="34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Министерство здравоохранения Свердловской области</a:t>
            </a:r>
            <a:endParaRPr lang="ru-RU" sz="2000" dirty="0">
              <a:ln w="0"/>
              <a:solidFill>
                <a:schemeClr val="accent1"/>
              </a:solidFill>
              <a:latin typeface="Bahnschrift SemiBold Condensed" panose="020B0502040204020203" pitchFamily="34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3634" y="1046875"/>
            <a:ext cx="906036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Раздел 12 Плана мероприятий:  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АНТИКОРРУПЦИОННОЕ </a:t>
            </a:r>
            <a:r>
              <a:rPr lang="ru-RU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ПРОСВЕЩЕНИЕ ОБУЧАЮЩИХСЯ </a:t>
            </a:r>
            <a:endParaRPr lang="ru-RU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73981" y="2985149"/>
            <a:ext cx="87129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dirty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936193"/>
            <a:ext cx="947963" cy="895498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827584" y="1737225"/>
            <a:ext cx="8146618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Информационная открытость </a:t>
            </a:r>
            <a:r>
              <a:rPr lang="ru-RU" b="1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образовательной деятельности </a:t>
            </a:r>
            <a:r>
              <a:rPr lang="ru-RU" b="1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/>
            </a:r>
            <a:br>
              <a:rPr lang="ru-RU" b="1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</a:br>
            <a:r>
              <a:rPr lang="ru-RU" b="1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ГБПОУ </a:t>
            </a:r>
            <a:r>
              <a:rPr lang="ru-RU" b="1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«Свердловский областной медицинский колледж</a:t>
            </a:r>
            <a:r>
              <a:rPr lang="ru-RU" b="1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», </a:t>
            </a:r>
            <a:br>
              <a:rPr lang="ru-RU" b="1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</a:br>
            <a:r>
              <a:rPr lang="ru-RU" b="1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ГАУ </a:t>
            </a:r>
            <a:r>
              <a:rPr lang="ru-RU" b="1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ДПО «Уральский институт управления здравоохранением имени </a:t>
            </a:r>
            <a:r>
              <a:rPr lang="ru-RU" b="1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/>
            </a:r>
            <a:br>
              <a:rPr lang="ru-RU" b="1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</a:br>
            <a:r>
              <a:rPr lang="ru-RU" b="1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А.Б</a:t>
            </a:r>
            <a:r>
              <a:rPr lang="ru-RU" b="1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. Блохина</a:t>
            </a:r>
            <a:r>
              <a:rPr lang="ru-RU" b="1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», в том числе на официальных сайтах обеспечивается в полном объеме. </a:t>
            </a:r>
          </a:p>
          <a:p>
            <a:pPr algn="just"/>
            <a:endParaRPr lang="ru-RU" b="1" dirty="0" smtClean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algn="just"/>
            <a:r>
              <a:rPr lang="ru-RU" b="1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В рамках просветительской деятельности и воспитательных мероприятий </a:t>
            </a:r>
            <a:r>
              <a:rPr lang="ru-RU" b="1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разработаны: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Памятка </a:t>
            </a: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«Коррупция стоп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!!!»;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Памятка </a:t>
            </a: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об уголовной ответственности </a:t>
            </a:r>
            <a:r>
              <a:rPr lang="ru-RU" dirty="0" err="1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за</a:t>
            </a:r>
            <a:r>
              <a:rPr lang="ru-RU" dirty="0" err="1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коррупционные</a:t>
            </a: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 преступления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.</a:t>
            </a:r>
          </a:p>
          <a:p>
            <a:pPr marL="285750" indent="-285750" algn="just">
              <a:buFontTx/>
              <a:buChar char="-"/>
            </a:pP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анкета по участию обучающихся в анонимном анкетировании, посвященном отношению к проблемам коррупции, 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- </a:t>
            </a: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приняли участие 1 778 обучающихся. </a:t>
            </a:r>
          </a:p>
          <a:p>
            <a:pPr algn="just"/>
            <a:endParaRPr lang="ru-RU" b="1" dirty="0" smtClean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algn="just"/>
            <a:r>
              <a:rPr lang="ru-RU" b="1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В рамках проведения конкурса социальной рекламы: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принято </a:t>
            </a: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участие в творческом конкурсе «Честные люди - сила Урала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»;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принято участие  в </a:t>
            </a:r>
            <a:r>
              <a:rPr lang="ru-RU" dirty="0" err="1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челлендже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 </a:t>
            </a:r>
            <a:r>
              <a:rPr lang="ru-RU" dirty="0" err="1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хэштегами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«Урал без коррупции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» </a:t>
            </a:r>
            <a:b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</a:b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 творческими работами </a:t>
            </a: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26 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студентами.</a:t>
            </a:r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37189"/>
            <a:ext cx="947963" cy="895498"/>
          </a:xfrm>
          <a:prstGeom prst="rect">
            <a:avLst/>
          </a:prstGeom>
        </p:spPr>
      </p:pic>
      <p:pic>
        <p:nvPicPr>
          <p:cNvPr id="15" name="Рисунок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34" y="5238116"/>
            <a:ext cx="947963" cy="895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3716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69000">
              <a:schemeClr val="accent3">
                <a:lumMod val="9000"/>
                <a:lumOff val="91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/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3499" t="41156" r="34405" b="49491"/>
          <a:stretch/>
        </p:blipFill>
        <p:spPr bwMode="auto">
          <a:xfrm>
            <a:off x="1466850" y="0"/>
            <a:ext cx="6439514" cy="88503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048056" y="548680"/>
            <a:ext cx="72771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n w="0"/>
                <a:solidFill>
                  <a:schemeClr val="accent1"/>
                </a:solidFill>
                <a:latin typeface="Bahnschrift SemiBold Condensed" panose="020B0502040204020203" pitchFamily="34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Министерство здравоохранения Свердловской области</a:t>
            </a:r>
            <a:endParaRPr lang="ru-RU" sz="2000" dirty="0">
              <a:ln w="0"/>
              <a:solidFill>
                <a:schemeClr val="accent1"/>
              </a:solidFill>
              <a:latin typeface="Bahnschrift SemiBold Condensed" panose="020B0502040204020203" pitchFamily="34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3634" y="948790"/>
            <a:ext cx="906036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Раздел 13 Плана мероприятий:  </a:t>
            </a:r>
            <a:r>
              <a:rPr lang="ru-RU" dirty="0"/>
              <a:t> </a:t>
            </a:r>
            <a:endParaRPr lang="ru-RU" dirty="0" smtClean="0"/>
          </a:p>
          <a:p>
            <a:r>
              <a:rPr lang="ru-RU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ОБЕСПЕЧЕНИЕ УЧАСТИЯ ИНСТИТУТОВ ГРАЖДАНСКОГО ОБЩЕСТВА </a:t>
            </a:r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</a:t>
            </a:r>
            <a:r>
              <a:rPr lang="ru-RU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ПРОТИВОДЕЙСТВИИ КОРРУПЦИИ</a:t>
            </a:r>
            <a:endParaRPr lang="ru-RU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73981" y="2985149"/>
            <a:ext cx="87129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dirty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75" y="2032064"/>
            <a:ext cx="1181387" cy="1116003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757156" y="2235162"/>
            <a:ext cx="814661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В 2022 году в </a:t>
            </a: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целях оценки 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эффективности деятельности по противодействию коррупции </a:t>
            </a: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на заседании Общественного совета 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рассмотрен доклад «Об итогах </a:t>
            </a: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выполнения планов мероприятий 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по </a:t>
            </a: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противодействию 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коррупции» </a:t>
            </a:r>
            <a:b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</a:b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(протокол </a:t>
            </a: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от 07.10.2022 № 39). </a:t>
            </a:r>
            <a:endParaRPr lang="ru-RU" dirty="0" smtClean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algn="ctr"/>
            <a:endParaRPr lang="ru-RU" dirty="0" smtClean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algn="ctr"/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Работа по исполнению плана мероприятий </a:t>
            </a: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по противодействию коррупции 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 признана удовлетворительной</a:t>
            </a:r>
          </a:p>
          <a:p>
            <a:pPr algn="ctr"/>
            <a:endParaRPr lang="ru-RU" b="1" dirty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pic>
        <p:nvPicPr>
          <p:cNvPr id="10" name="Picture 4" descr="https://do3.pskgu.ru/pluginfile.php/580919/course/overviewfiles/district_exec_meeting5.jpg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8FBED0"/>
              </a:clrFrom>
              <a:clrTo>
                <a:srgbClr val="8FBED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8142" y="3999963"/>
            <a:ext cx="3405857" cy="30954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3437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69000">
              <a:schemeClr val="accent3">
                <a:lumMod val="9000"/>
                <a:lumOff val="91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/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3499" t="41156" r="34405" b="49491"/>
          <a:stretch/>
        </p:blipFill>
        <p:spPr bwMode="auto">
          <a:xfrm>
            <a:off x="1466850" y="0"/>
            <a:ext cx="6439514" cy="88503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048056" y="548680"/>
            <a:ext cx="72771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n w="0"/>
                <a:solidFill>
                  <a:schemeClr val="accent1"/>
                </a:solidFill>
                <a:latin typeface="Bahnschrift SemiBold Condensed" panose="020B0502040204020203" pitchFamily="34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Министерство здравоохранения Свердловской области</a:t>
            </a:r>
            <a:endParaRPr lang="ru-RU" sz="2000" dirty="0">
              <a:ln w="0"/>
              <a:solidFill>
                <a:schemeClr val="accent1"/>
              </a:solidFill>
              <a:latin typeface="Bahnschrift SemiBold Condensed" panose="020B0502040204020203" pitchFamily="34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8514" y="1100768"/>
            <a:ext cx="906036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Раздел 14 Плана мероприятий:  </a:t>
            </a:r>
            <a:r>
              <a:rPr lang="ru-RU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 </a:t>
            </a:r>
            <a:endParaRPr lang="ru-RU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r>
              <a:rPr lang="ru-RU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ПОВЫШЕНИЕ ЭФФЕКТИВНОСТИ АНТИКОРРУПЦИОННОЙ ДЕЯТЕЛЬНОСТИ МИНИСТЕРСТВА </a:t>
            </a:r>
            <a:endParaRPr lang="ru-RU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73981" y="2985149"/>
            <a:ext cx="87129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dirty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763" y="2064405"/>
            <a:ext cx="769070" cy="726506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1048056" y="2070265"/>
            <a:ext cx="798995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Проведено 8 заседаний Комиссии </a:t>
            </a:r>
            <a:r>
              <a:rPr lang="ru-RU" sz="1600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Министерства здравоохранения Свердловской области по противодействию коррупции в сфере организации охраны здоровья граждан на территории Свердловской </a:t>
            </a:r>
            <a:r>
              <a:rPr lang="ru-RU" sz="1600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области.</a:t>
            </a:r>
          </a:p>
          <a:p>
            <a:pPr algn="just"/>
            <a:endParaRPr lang="ru-RU" sz="1600" dirty="0" smtClean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algn="just"/>
            <a:r>
              <a:rPr lang="ru-RU" sz="1600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Проведено 2 заседания Комиссии </a:t>
            </a:r>
            <a:r>
              <a:rPr lang="ru-RU" sz="1600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по соблюдению требований к служебному поведению государственных гражданских служащих Свердловской области </a:t>
            </a:r>
            <a:r>
              <a:rPr lang="ru-RU" sz="1600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/>
            </a:r>
            <a:br>
              <a:rPr lang="ru-RU" sz="1600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</a:br>
            <a:r>
              <a:rPr lang="ru-RU" sz="1600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и </a:t>
            </a:r>
            <a:r>
              <a:rPr lang="ru-RU" sz="1600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урегулированию конфликта интересов </a:t>
            </a:r>
          </a:p>
        </p:txBody>
      </p:sp>
      <p:graphicFrame>
        <p:nvGraphicFramePr>
          <p:cNvPr id="12" name="Объект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8144106"/>
              </p:ext>
            </p:extLst>
          </p:nvPr>
        </p:nvGraphicFramePr>
        <p:xfrm>
          <a:off x="233295" y="3932314"/>
          <a:ext cx="8710802" cy="29841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13" name="Рисунок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547" y="2956490"/>
            <a:ext cx="769070" cy="726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0746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69000">
              <a:schemeClr val="accent3">
                <a:lumMod val="9000"/>
                <a:lumOff val="91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/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3499" t="41156" r="34405" b="49491"/>
          <a:stretch/>
        </p:blipFill>
        <p:spPr bwMode="auto">
          <a:xfrm>
            <a:off x="1466850" y="0"/>
            <a:ext cx="6439514" cy="88503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048056" y="548680"/>
            <a:ext cx="72771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n w="0"/>
                <a:solidFill>
                  <a:schemeClr val="accent1"/>
                </a:solidFill>
                <a:latin typeface="Bahnschrift SemiBold Condensed" panose="020B0502040204020203" pitchFamily="34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Министерство здравоохранения Свердловской области</a:t>
            </a:r>
            <a:endParaRPr lang="ru-RU" sz="2000" dirty="0">
              <a:ln w="0"/>
              <a:solidFill>
                <a:schemeClr val="accent1"/>
              </a:solidFill>
              <a:latin typeface="Bahnschrift SemiBold Condensed" panose="020B0502040204020203" pitchFamily="34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8514" y="1100768"/>
            <a:ext cx="906036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Раздел 14 Плана мероприятий:  </a:t>
            </a:r>
            <a:r>
              <a:rPr lang="ru-RU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 </a:t>
            </a:r>
            <a:endParaRPr lang="ru-RU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r>
              <a:rPr lang="ru-RU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ПОВЫШЕНИЕ ЭФФЕКТИВНОСТИ АНТИКОРРУПЦИОННОЙ ДЕЯТЕЛЬНОСТИ МИНИСТЕРСТВА </a:t>
            </a:r>
            <a:endParaRPr lang="ru-RU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73981" y="2985149"/>
            <a:ext cx="87129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dirty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97429" y="2024098"/>
            <a:ext cx="838952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В мероприятиях по профессиональному развитию </a:t>
            </a:r>
            <a:r>
              <a:rPr lang="ru-RU" b="1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в сфере противодействия </a:t>
            </a:r>
            <a:r>
              <a:rPr lang="ru-RU" b="1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коррупции принято участие: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9 гражданскими служащими впервые поступившими на гражданскую службу;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24 гражданскими служащими, участвующими в противодействии коррупции;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44 гражданскими служащими, утвержденными в составе  контрактной службы.</a:t>
            </a:r>
          </a:p>
          <a:p>
            <a:pPr marL="285750" indent="-285750" algn="just">
              <a:buFontTx/>
              <a:buChar char="-"/>
            </a:pPr>
            <a:endParaRPr lang="ru-RU" b="1" dirty="0" smtClean="0">
              <a:solidFill>
                <a:schemeClr val="bg1"/>
              </a:solidFill>
            </a:endParaRPr>
          </a:p>
          <a:p>
            <a:pPr algn="just"/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99" y="2024098"/>
            <a:ext cx="948934" cy="896415"/>
          </a:xfrm>
          <a:prstGeom prst="rect">
            <a:avLst/>
          </a:prstGeom>
        </p:spPr>
      </p:pic>
      <p:graphicFrame>
        <p:nvGraphicFramePr>
          <p:cNvPr id="12" name="Объект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1719512"/>
              </p:ext>
            </p:extLst>
          </p:nvPr>
        </p:nvGraphicFramePr>
        <p:xfrm>
          <a:off x="58514" y="3573016"/>
          <a:ext cx="8977982" cy="33434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095540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69000">
              <a:schemeClr val="accent3">
                <a:lumMod val="9000"/>
                <a:lumOff val="91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/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3499" t="41156" r="34405" b="49491"/>
          <a:stretch/>
        </p:blipFill>
        <p:spPr bwMode="auto">
          <a:xfrm>
            <a:off x="1466850" y="0"/>
            <a:ext cx="6439514" cy="88503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048056" y="548680"/>
            <a:ext cx="72771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n w="0"/>
                <a:solidFill>
                  <a:schemeClr val="accent1"/>
                </a:solidFill>
                <a:latin typeface="Bahnschrift SemiBold Condensed" panose="020B0502040204020203" pitchFamily="34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Министерство здравоохранения Свердловской области</a:t>
            </a:r>
            <a:endParaRPr lang="ru-RU" sz="2000" dirty="0">
              <a:ln w="0"/>
              <a:solidFill>
                <a:schemeClr val="accent1"/>
              </a:solidFill>
              <a:latin typeface="Bahnschrift SemiBold Condensed" panose="020B0502040204020203" pitchFamily="34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73981" y="2985149"/>
            <a:ext cx="87129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dirty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3670" y="1758304"/>
            <a:ext cx="906036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Достигнутые целевые показатели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2526397"/>
            <a:ext cx="8496944" cy="13696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07035" algn="ctr">
              <a:spcAft>
                <a:spcPts val="0"/>
              </a:spcAft>
            </a:pPr>
            <a:r>
              <a:rPr lang="ru-RU" b="1" dirty="0" smtClean="0">
                <a:solidFill>
                  <a:schemeClr val="bg1"/>
                </a:solidFill>
                <a:latin typeface="Liberation Serif" panose="02020603050405020304" pitchFamily="18" charset="0"/>
                <a:ea typeface="Times New Roman" panose="02020603050405020304" pitchFamily="18" charset="0"/>
              </a:rPr>
              <a:t>В 2022 году </a:t>
            </a:r>
            <a:r>
              <a:rPr lang="ru-RU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Times New Roman" panose="02020603050405020304" pitchFamily="18" charset="0"/>
              </a:rPr>
              <a:t>из 79 запланированных мероприятий </a:t>
            </a:r>
          </a:p>
          <a:p>
            <a:pPr indent="407035" algn="ctr">
              <a:spcAft>
                <a:spcPts val="0"/>
              </a:spcAft>
            </a:pPr>
            <a:r>
              <a:rPr lang="ru-RU" b="1" dirty="0" smtClean="0">
                <a:solidFill>
                  <a:schemeClr val="bg1"/>
                </a:solidFill>
                <a:latin typeface="Liberation Serif" panose="02020603050405020304" pitchFamily="18" charset="0"/>
                <a:ea typeface="Times New Roman" panose="02020603050405020304" pitchFamily="18" charset="0"/>
              </a:rPr>
              <a:t>Плана Министерства здравоохранения </a:t>
            </a:r>
            <a:r>
              <a:rPr lang="ru-RU" b="1" dirty="0">
                <a:solidFill>
                  <a:schemeClr val="bg1"/>
                </a:solidFill>
                <a:latin typeface="Liberation Serif" panose="02020603050405020304" pitchFamily="18" charset="0"/>
                <a:ea typeface="Times New Roman" panose="02020603050405020304" pitchFamily="18" charset="0"/>
              </a:rPr>
              <a:t>Свердловской </a:t>
            </a:r>
            <a:r>
              <a:rPr lang="ru-RU" b="1" dirty="0" smtClean="0">
                <a:solidFill>
                  <a:schemeClr val="bg1"/>
                </a:solidFill>
                <a:latin typeface="Liberation Serif" panose="02020603050405020304" pitchFamily="18" charset="0"/>
                <a:ea typeface="Times New Roman" panose="02020603050405020304" pitchFamily="18" charset="0"/>
              </a:rPr>
              <a:t>области </a:t>
            </a:r>
            <a:br>
              <a:rPr lang="ru-RU" b="1" dirty="0" smtClean="0">
                <a:solidFill>
                  <a:schemeClr val="bg1"/>
                </a:solidFill>
                <a:latin typeface="Liberation Serif" panose="02020603050405020304" pitchFamily="18" charset="0"/>
                <a:ea typeface="Times New Roman" panose="02020603050405020304" pitchFamily="18" charset="0"/>
              </a:rPr>
            </a:br>
            <a:r>
              <a:rPr lang="ru-RU" b="1" dirty="0" smtClean="0">
                <a:solidFill>
                  <a:schemeClr val="bg1"/>
                </a:solidFill>
                <a:latin typeface="Liberation Serif" panose="02020603050405020304" pitchFamily="18" charset="0"/>
                <a:ea typeface="Times New Roman" panose="02020603050405020304" pitchFamily="18" charset="0"/>
              </a:rPr>
              <a:t>по противодействию коррупции </a:t>
            </a:r>
          </a:p>
          <a:p>
            <a:pPr indent="407035" algn="ctr">
              <a:spcAft>
                <a:spcPts val="0"/>
              </a:spcAft>
            </a:pPr>
            <a:r>
              <a:rPr lang="ru-RU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Times New Roman" panose="02020603050405020304" pitchFamily="18" charset="0"/>
              </a:rPr>
              <a:t>выполнено 79 - </a:t>
            </a:r>
            <a:r>
              <a:rPr lang="ru-RU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Times New Roman" panose="02020603050405020304" pitchFamily="18" charset="0"/>
              </a:rPr>
              <a:t>в полном </a:t>
            </a:r>
            <a:r>
              <a:rPr lang="ru-RU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Times New Roman" panose="02020603050405020304" pitchFamily="18" charset="0"/>
              </a:rPr>
              <a:t>объеме в </a:t>
            </a:r>
            <a:r>
              <a:rPr lang="ru-RU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Times New Roman" panose="02020603050405020304" pitchFamily="18" charset="0"/>
              </a:rPr>
              <a:t>установленные сроки. </a:t>
            </a:r>
            <a:endParaRPr lang="ru-RU" b="1" u="sng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iberation Serif" panose="02020603050405020304" pitchFamily="18" charset="0"/>
              <a:ea typeface="Times New Roman" panose="02020603050405020304" pitchFamily="18" charset="0"/>
            </a:endParaRPr>
          </a:p>
          <a:p>
            <a:pPr indent="407035" algn="ctr">
              <a:spcAft>
                <a:spcPts val="0"/>
              </a:spcAft>
            </a:pPr>
            <a:endParaRPr lang="ru-RU" sz="1100" b="1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23528" y="5805264"/>
            <a:ext cx="4035468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b="1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исп. Зауербрей Екатерина Олеговна</a:t>
            </a:r>
          </a:p>
          <a:p>
            <a:r>
              <a:rPr lang="ru-RU" sz="1200" b="1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т</a:t>
            </a:r>
            <a:r>
              <a:rPr lang="ru-RU" sz="1200" b="1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ел. (</a:t>
            </a:r>
            <a:r>
              <a:rPr lang="ru-RU" sz="1200" b="1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343) 312-00-03, (доб. 880)</a:t>
            </a:r>
          </a:p>
          <a:p>
            <a:pPr algn="just"/>
            <a:endParaRPr lang="ru-RU" dirty="0" smtClean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endParaRPr lang="ru-RU" b="1" dirty="0" smtClean="0">
              <a:solidFill>
                <a:schemeClr val="bg1"/>
              </a:solidFill>
            </a:endParaRPr>
          </a:p>
          <a:p>
            <a:pPr algn="just"/>
            <a:endParaRPr lang="ru-RU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8064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69000">
              <a:schemeClr val="accent3">
                <a:lumMod val="9000"/>
                <a:lumOff val="91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/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3499" t="41156" r="34405" b="49491"/>
          <a:stretch/>
        </p:blipFill>
        <p:spPr bwMode="auto">
          <a:xfrm>
            <a:off x="1466850" y="0"/>
            <a:ext cx="6439514" cy="88503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048056" y="548680"/>
            <a:ext cx="72771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ln w="0"/>
                <a:solidFill>
                  <a:schemeClr val="accent1"/>
                </a:solidFill>
                <a:latin typeface="Bahnschrift SemiBold Condensed" panose="020B0502040204020203" pitchFamily="34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Министерство здравоохранения Свердловской области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169794"/>
            <a:ext cx="871296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Раздел 1 Плана мероприятий:  </a:t>
            </a:r>
          </a:p>
          <a:p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СОВЕРШЕНСТВОВАНИЕ </a:t>
            </a:r>
            <a:r>
              <a:rPr lang="ru-RU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НОРМАТИВНОГО ПРАВОВОГО ОБЕСПЕЧЕНИЯ ДЕЯТЕЛЬНОСТИ ПО ПРОТИВОДЕЙСТВИЮ КОРРУПЦИИ</a:t>
            </a:r>
          </a:p>
          <a:p>
            <a:pPr lvl="0"/>
            <a:endParaRPr lang="ru-RU" dirty="0" smtClean="0">
              <a:solidFill>
                <a:schemeClr val="bg1"/>
              </a:solidFill>
            </a:endParaRPr>
          </a:p>
          <a:p>
            <a:pPr lvl="0"/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35888" y="2492896"/>
            <a:ext cx="871296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проводится систематический анализ нормативных </a:t>
            </a: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Times New Roman" panose="02020603050405020304" pitchFamily="18" charset="0"/>
              </a:rPr>
              <a:t>правовых актов 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Times New Roman" panose="02020603050405020304" pitchFamily="18" charset="0"/>
              </a:rPr>
              <a:t>Министерства регулирующих вопросы противодействия коррупции на соответствие </a:t>
            </a:r>
            <a:b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Times New Roman" panose="02020603050405020304" pitchFamily="18" charset="0"/>
              </a:rPr>
            </a:b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Times New Roman" panose="02020603050405020304" pitchFamily="18" charset="0"/>
              </a:rPr>
              <a:t>с </a:t>
            </a: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Times New Roman" panose="02020603050405020304" pitchFamily="18" charset="0"/>
              </a:rPr>
              <a:t>законодательством 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Times New Roman" panose="02020603050405020304" pitchFamily="18" charset="0"/>
              </a:rPr>
              <a:t>РФ, Свердловской области;</a:t>
            </a:r>
          </a:p>
          <a:p>
            <a:pPr marL="285750" indent="-285750" algn="just">
              <a:spcAft>
                <a:spcPts val="0"/>
              </a:spcAft>
              <a:buFontTx/>
              <a:buChar char="-"/>
            </a:pPr>
            <a:endParaRPr lang="ru-RU" b="1" dirty="0" smtClean="0">
              <a:solidFill>
                <a:schemeClr val="bg1"/>
              </a:solidFill>
              <a:latin typeface="Liberation Serif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b="1" dirty="0" smtClean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нормативные правовые акты приведены </a:t>
            </a: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в соответствие с 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законодательством;</a:t>
            </a:r>
          </a:p>
          <a:p>
            <a:pPr algn="just"/>
            <a:endParaRPr lang="ru-RU" b="1" dirty="0" smtClean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algn="just"/>
            <a:endParaRPr lang="ru-RU" dirty="0" smtClean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algn="just"/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в </a:t>
            </a: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2022 году изменения в нормативные акты Министерства, регулирующие вопросы противодействия коррупции не вносились.</a:t>
            </a:r>
          </a:p>
          <a:p>
            <a:pPr algn="just">
              <a:spcAft>
                <a:spcPts val="0"/>
              </a:spcAft>
            </a:pPr>
            <a:endParaRPr lang="ru-RU" dirty="0" smtClean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dirty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53" y="3599292"/>
            <a:ext cx="691363" cy="653100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581128"/>
            <a:ext cx="712219" cy="672802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7" y="2451027"/>
            <a:ext cx="691363" cy="653100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666" r="35568"/>
          <a:stretch/>
        </p:blipFill>
        <p:spPr>
          <a:xfrm flipH="1">
            <a:off x="7596335" y="5094063"/>
            <a:ext cx="1547664" cy="1935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6560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69000">
              <a:schemeClr val="accent3">
                <a:lumMod val="9000"/>
                <a:lumOff val="91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/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3499" t="41156" r="34405" b="49491"/>
          <a:stretch/>
        </p:blipFill>
        <p:spPr bwMode="auto">
          <a:xfrm>
            <a:off x="1466850" y="0"/>
            <a:ext cx="6439514" cy="88503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048056" y="548680"/>
            <a:ext cx="72771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n w="0"/>
                <a:solidFill>
                  <a:schemeClr val="accent1"/>
                </a:solidFill>
                <a:latin typeface="Bahnschrift SemiBold Condensed" panose="020B0502040204020203" pitchFamily="34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Министерство здравоохранения Свердловской области</a:t>
            </a:r>
            <a:endParaRPr lang="ru-RU" sz="2000" dirty="0">
              <a:ln w="0"/>
              <a:solidFill>
                <a:schemeClr val="accent1"/>
              </a:solidFill>
              <a:latin typeface="Bahnschrift SemiBold Condensed" panose="020B0502040204020203" pitchFamily="34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986733"/>
            <a:ext cx="871296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Раздел 2 Плана мероприятий:  </a:t>
            </a:r>
          </a:p>
          <a:p>
            <a:r>
              <a:rPr lang="ru-RU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ПОВЫШЕНИЕ РЕЗУЛЬТАТИВНОСТИ АНТИКОРРУПЦИОННОЙ ЭКСПЕРТИЗЫ </a:t>
            </a:r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НОРМАТИВНЫХ ПРАВОВЫХ АКТОВ </a:t>
            </a:r>
            <a:b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</a:br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И </a:t>
            </a:r>
            <a:r>
              <a:rPr lang="ru-RU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ПРОЕКТОВ </a:t>
            </a:r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НОРМАТИВНЫХ ПРАВОВЫХ АКТОВ МИНИСТЕРСТВА </a:t>
            </a:r>
          </a:p>
          <a:p>
            <a:pPr lvl="0"/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92920" y="2093133"/>
            <a:ext cx="844141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в 2022 году проведена внутренняя и независимая </a:t>
            </a:r>
            <a:r>
              <a:rPr lang="ru-RU" b="1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антикоррупционная </a:t>
            </a:r>
            <a:r>
              <a:rPr lang="ru-RU" b="1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экспертиза: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191 проект приказов </a:t>
            </a: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Министерства 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 нормативным характером; </a:t>
            </a:r>
          </a:p>
          <a:p>
            <a:pPr marL="285750" indent="-285750" algn="just">
              <a:buFontTx/>
              <a:buChar char="-"/>
            </a:pP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33 проекта </a:t>
            </a: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постановлений Правительства Свердловской 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области</a:t>
            </a: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;</a:t>
            </a:r>
            <a:endParaRPr lang="ru-RU" dirty="0" smtClean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marL="285750" indent="-285750" algn="just">
              <a:buFontTx/>
              <a:buChar char="-"/>
            </a:pP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2 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проекта </a:t>
            </a: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указов Губернатора Свердловской области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.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В </a:t>
            </a: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3 проектах приказов Министерства 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выявлены и исключены </a:t>
            </a:r>
            <a:r>
              <a:rPr lang="ru-RU" dirty="0" err="1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коррупциогенные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 факторы.</a:t>
            </a:r>
          </a:p>
          <a:p>
            <a:endParaRPr lang="ru-RU" b="1" dirty="0" smtClean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dirty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62" y="2194458"/>
            <a:ext cx="585353" cy="552957"/>
          </a:xfrm>
          <a:prstGeom prst="rect">
            <a:avLst/>
          </a:prstGeom>
        </p:spPr>
      </p:pic>
      <p:graphicFrame>
        <p:nvGraphicFramePr>
          <p:cNvPr id="18" name="Объект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9635048"/>
              </p:ext>
            </p:extLst>
          </p:nvPr>
        </p:nvGraphicFramePr>
        <p:xfrm>
          <a:off x="323528" y="4151673"/>
          <a:ext cx="8352928" cy="2708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696160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69000">
              <a:schemeClr val="accent3">
                <a:lumMod val="9000"/>
                <a:lumOff val="91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/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3499" t="41156" r="34405" b="49491"/>
          <a:stretch/>
        </p:blipFill>
        <p:spPr bwMode="auto">
          <a:xfrm>
            <a:off x="1466850" y="0"/>
            <a:ext cx="6439514" cy="88503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048056" y="548680"/>
            <a:ext cx="72771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n w="0"/>
                <a:solidFill>
                  <a:schemeClr val="accent1"/>
                </a:solidFill>
                <a:latin typeface="Bahnschrift SemiBold Condensed" panose="020B0502040204020203" pitchFamily="34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Министерство</a:t>
            </a:r>
            <a:r>
              <a:rPr lang="ru-RU" sz="20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ahnschrift SemiBold Condensed" panose="020B0502040204020203" pitchFamily="34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 здравоохранения Свердловской области</a:t>
            </a:r>
            <a:endParaRPr lang="ru-RU" sz="20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Bahnschrift SemiBold Condensed" panose="020B0502040204020203" pitchFamily="34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96322" y="1082754"/>
            <a:ext cx="871296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Раздел 3 Плана мероприятий:  </a:t>
            </a:r>
          </a:p>
          <a:p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СОВЕРШЕНСТВОВАНИЕ </a:t>
            </a:r>
            <a:r>
              <a:rPr lang="ru-RU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ДЕЯТЕЛЬНОСТИ ПО ОБЕСПЕЧЕНИЮ СОБЛЮДЕНИЯ ОГРАНИЧЕНИЙ И ЗАПРЕТОВ, ТРЕБОВАНИЙ </a:t>
            </a:r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/>
            </a:r>
            <a:b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</a:br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 </a:t>
            </a:r>
            <a:r>
              <a:rPr lang="ru-RU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ПРЕДОТВРАЩЕНИИ И УРЕГУЛИРОВАНИИ КОНФЛИКТА </a:t>
            </a:r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ИНТЕРЕСОВ </a:t>
            </a:r>
            <a:r>
              <a:rPr lang="ru-RU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ЛИЦАМИ, НА КОТОРЫХ ТАКИЕ ОГРАНИЧЕНИЯ, ЗАПРЕТЫ ИЛИ ОБЯЗАННОСТИ ВОЗЛОЖЕНЫ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558341" y="2940563"/>
            <a:ext cx="87129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dirty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34" y="4344918"/>
            <a:ext cx="698439" cy="659784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633709" y="4344918"/>
            <a:ext cx="8275581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Обеспечено функционирование </a:t>
            </a:r>
            <a:r>
              <a:rPr lang="ru-RU" b="1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комиссии по урегулированию конфликта </a:t>
            </a:r>
            <a:r>
              <a:rPr lang="ru-RU" b="1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интересов.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В 2022 году проведено </a:t>
            </a: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2 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заседания:</a:t>
            </a:r>
          </a:p>
          <a:p>
            <a:pPr lvl="0" algn="just"/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- </a:t>
            </a: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 результатах проверки соблюдения государственным 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служащим, </a:t>
            </a: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/>
            </a:r>
            <a:b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</a:b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ограничений, запретов и требований о предотвращении или урегулировании конфликта интересов;</a:t>
            </a:r>
          </a:p>
          <a:p>
            <a:pPr lvl="0" algn="just"/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- о </a:t>
            </a: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рассмотрении результатов оценки коррупционных рисков, возникающих 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/>
            </a:r>
            <a:b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</a:b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при </a:t>
            </a: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реализации функций, возложенных на Министерство.</a:t>
            </a:r>
          </a:p>
          <a:p>
            <a:endParaRPr lang="ru-RU" dirty="0">
              <a:solidFill>
                <a:schemeClr val="bg1"/>
              </a:solidFill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35" y="2784966"/>
            <a:ext cx="698439" cy="659784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681152" y="2889570"/>
            <a:ext cx="835534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b="1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Проведена декларационная компания, в рамках которой сведения о доходах представлены:</a:t>
            </a:r>
          </a:p>
          <a:p>
            <a:pPr marL="285750" indent="-285750" algn="just">
              <a:spcAft>
                <a:spcPts val="0"/>
              </a:spcAft>
              <a:buFontTx/>
              <a:buChar char="-"/>
            </a:pP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78 государственными служащими;</a:t>
            </a:r>
          </a:p>
          <a:p>
            <a:pPr marL="285750" indent="-285750" algn="just">
              <a:spcAft>
                <a:spcPts val="0"/>
              </a:spcAft>
              <a:buFontTx/>
              <a:buChar char="-"/>
            </a:pP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148 руководителями государственных учреждений здравоохранения Свердловской области.</a:t>
            </a:r>
            <a:endParaRPr lang="ru-RU" dirty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681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69000">
              <a:schemeClr val="accent3">
                <a:lumMod val="9000"/>
                <a:lumOff val="91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/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3499" t="41156" r="34405" b="49491"/>
          <a:stretch/>
        </p:blipFill>
        <p:spPr bwMode="auto">
          <a:xfrm>
            <a:off x="1466850" y="0"/>
            <a:ext cx="6439514" cy="88503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048056" y="548680"/>
            <a:ext cx="72771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n w="0"/>
                <a:solidFill>
                  <a:schemeClr val="accent1"/>
                </a:solidFill>
                <a:latin typeface="Bahnschrift SemiBold Condensed" panose="020B0502040204020203" pitchFamily="34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Министерство здравоохранения Свердловской области</a:t>
            </a:r>
            <a:endParaRPr lang="ru-RU" sz="2000" dirty="0">
              <a:ln w="0"/>
              <a:solidFill>
                <a:schemeClr val="accent1"/>
              </a:solidFill>
              <a:latin typeface="Bahnschrift SemiBold Condensed" panose="020B0502040204020203" pitchFamily="34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96322" y="1082754"/>
            <a:ext cx="871296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Раздел 3 Плана мероприятий:  </a:t>
            </a:r>
          </a:p>
          <a:p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СОВЕРШЕНСТВОВАНИЕ </a:t>
            </a:r>
            <a:r>
              <a:rPr lang="ru-RU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ДЕЯТЕЛЬНОСТИ ПО ОБЕСПЕЧЕНИЮ СОБЛЮДЕНИЯ ОГРАНИЧЕНИЙ И ЗАПРЕТОВ, ТРЕБОВАНИЙ </a:t>
            </a:r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/>
            </a:r>
            <a:b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</a:br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 </a:t>
            </a:r>
            <a:r>
              <a:rPr lang="ru-RU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ПРЕДОТВРАЩЕНИИ И УРЕГУЛИРОВАНИИ КОНФЛИКТА </a:t>
            </a:r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ИНТЕРЕСОВ </a:t>
            </a:r>
            <a:r>
              <a:rPr lang="ru-RU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ЛИЦАМИ, НА КОТОРЫХ ТАКИЕ ОГРАНИЧЕНИЯ, ЗАПРЕТЫ ИЛИ ОБЯЗАННОСТИ ВОЗЛОЖЕНЫ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558341" y="2940563"/>
            <a:ext cx="87129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dirty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graphicFrame>
        <p:nvGraphicFramePr>
          <p:cNvPr id="10" name="Объект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5667799"/>
              </p:ext>
            </p:extLst>
          </p:nvPr>
        </p:nvGraphicFramePr>
        <p:xfrm>
          <a:off x="107504" y="3240839"/>
          <a:ext cx="8710802" cy="29841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9975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69000">
              <a:schemeClr val="accent3">
                <a:lumMod val="9000"/>
                <a:lumOff val="91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/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3499" t="41156" r="34405" b="49491"/>
          <a:stretch/>
        </p:blipFill>
        <p:spPr bwMode="auto">
          <a:xfrm>
            <a:off x="1466850" y="0"/>
            <a:ext cx="6439514" cy="88503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048056" y="548680"/>
            <a:ext cx="72771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n w="0"/>
                <a:solidFill>
                  <a:schemeClr val="accent1"/>
                </a:solidFill>
                <a:latin typeface="Bahnschrift SemiBold Condensed" panose="020B0502040204020203" pitchFamily="34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Министерство здравоохранения Свердловской области</a:t>
            </a:r>
            <a:endParaRPr lang="ru-RU" sz="2000" dirty="0">
              <a:ln w="0"/>
              <a:solidFill>
                <a:schemeClr val="accent1"/>
              </a:solidFill>
              <a:latin typeface="Bahnschrift SemiBold Condensed" panose="020B0502040204020203" pitchFamily="34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3634" y="1046875"/>
            <a:ext cx="906036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Раздел 4 Плана мероприятий:  </a:t>
            </a:r>
          </a:p>
          <a:p>
            <a:r>
              <a:rPr lang="ru-RU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СОВЕРШЕНСТВОВАНИЕ РАБОТЫ </a:t>
            </a:r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КАДРОВЫХ СЛУЖБ ПО ПРОФИЛАКТИКЕ </a:t>
            </a:r>
            <a:r>
              <a:rPr lang="ru-RU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КОРРУПЦИОННЫХ И ИНЫХ ПРАВОНАРУШЕНИЙ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558341" y="2940563"/>
            <a:ext cx="87129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dirty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26" y="4293096"/>
            <a:ext cx="698439" cy="659784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27" y="2068290"/>
            <a:ext cx="698439" cy="659784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824366" y="2068290"/>
            <a:ext cx="83025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 гражданами при поступлении на государственную гражданскую службу проводится</a:t>
            </a: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 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вводный инструктаж антикоррупционной направленности;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824365" y="2835157"/>
            <a:ext cx="830256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 гражданскими служащими и руководителями государственных учреждений здравоохранения на постоянной основе </a:t>
            </a: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проводится работа по ознакомлению 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/>
            </a:r>
            <a:b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</a:b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 </a:t>
            </a: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информационными 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материалами, памятками </a:t>
            </a: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антикоррупционной 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направленности;</a:t>
            </a: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27" y="3008892"/>
            <a:ext cx="698439" cy="65978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824365" y="4214216"/>
            <a:ext cx="821778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Times New Roman" panose="02020603050405020304" pitchFamily="18" charset="0"/>
              </a:rPr>
              <a:t>гражданским служащим, </a:t>
            </a: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Times New Roman" panose="02020603050405020304" pitchFamily="18" charset="0"/>
              </a:rPr>
              <a:t>замещение которых связано с коррупционными рисками, планирующим увольнение с 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Times New Roman" panose="02020603050405020304" pitchFamily="18" charset="0"/>
              </a:rPr>
              <a:t>гражданской </a:t>
            </a: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Times New Roman" panose="02020603050405020304" pitchFamily="18" charset="0"/>
              </a:rPr>
              <a:t>службы выдаются памятки 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Times New Roman" panose="02020603050405020304" pitchFamily="18" charset="0"/>
              </a:rPr>
            </a:b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Times New Roman" panose="02020603050405020304" pitchFamily="18" charset="0"/>
              </a:rPr>
              <a:t>о </a:t>
            </a: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Times New Roman" panose="02020603050405020304" pitchFamily="18" charset="0"/>
              </a:rPr>
              <a:t>соблюдении ограничений при заключении ими после увольнения 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Times New Roman" panose="02020603050405020304" pitchFamily="18" charset="0"/>
              </a:rPr>
              <a:t>трудового </a:t>
            </a: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Times New Roman" panose="02020603050405020304" pitchFamily="18" charset="0"/>
              </a:rPr>
              <a:t>договора и (или) гражданско-правового договора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algn="just">
              <a:spcAft>
                <a:spcPts val="0"/>
              </a:spcAft>
            </a:pP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Times New Roman" panose="02020603050405020304" pitchFamily="18" charset="0"/>
              </a:rPr>
              <a:t>В 2022 году выдано 10 вышеуказанных памяток.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224" y="4941168"/>
            <a:ext cx="2555776" cy="19168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6687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69000">
              <a:schemeClr val="accent3">
                <a:lumMod val="9000"/>
                <a:lumOff val="91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/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3499" t="41156" r="34405" b="49491"/>
          <a:stretch/>
        </p:blipFill>
        <p:spPr bwMode="auto">
          <a:xfrm>
            <a:off x="1466850" y="0"/>
            <a:ext cx="6439514" cy="88503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048056" y="548680"/>
            <a:ext cx="72771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n w="0"/>
                <a:solidFill>
                  <a:schemeClr val="accent1"/>
                </a:solidFill>
                <a:latin typeface="Bahnschrift SemiBold Condensed" panose="020B0502040204020203" pitchFamily="34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Министерство здравоохранения Свердловской области</a:t>
            </a:r>
            <a:endParaRPr lang="ru-RU" sz="2000" dirty="0">
              <a:ln w="0"/>
              <a:solidFill>
                <a:schemeClr val="accent1"/>
              </a:solidFill>
              <a:latin typeface="Bahnschrift SemiBold Condensed" panose="020B0502040204020203" pitchFamily="34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3634" y="1046875"/>
            <a:ext cx="906036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Раздел 5 Плана мероприятий:  </a:t>
            </a:r>
          </a:p>
          <a:p>
            <a:r>
              <a:rPr lang="ru-RU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СОВЕРШЕНСТВОВАНИЕ ПРОТИВОДЕЙСТВИЯ КОРРУПЦИИ </a:t>
            </a:r>
            <a:endParaRPr lang="ru-RU" b="1" dirty="0" smtClean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В </a:t>
            </a:r>
            <a:r>
              <a:rPr lang="ru-RU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БЮДЖЕТНОЙ СФЕРЕ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574589" y="2957336"/>
            <a:ext cx="87129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dirty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184" y="1990246"/>
            <a:ext cx="650934" cy="614908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833054" y="2064528"/>
            <a:ext cx="819603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В 2022 году </a:t>
            </a: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проведено шесть плановых аудиторских 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мероприятий </a:t>
            </a:r>
            <a:b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</a:b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в </a:t>
            </a: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рамках внутреннего финансового 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аудита.</a:t>
            </a:r>
            <a:endParaRPr lang="ru-RU" dirty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algn="ctr"/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Нарушения </a:t>
            </a: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и недостатки, выявленные по результатам аудиторских мероприятий, по состоянию на 31.12.2022 устранены.</a:t>
            </a:r>
            <a:endParaRPr lang="ru-RU" dirty="0" smtClean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graphicFrame>
        <p:nvGraphicFramePr>
          <p:cNvPr id="10" name="Объект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3423579"/>
              </p:ext>
            </p:extLst>
          </p:nvPr>
        </p:nvGraphicFramePr>
        <p:xfrm>
          <a:off x="833055" y="3359180"/>
          <a:ext cx="7339346" cy="33821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744484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69000">
              <a:schemeClr val="accent3">
                <a:lumMod val="9000"/>
                <a:lumOff val="91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/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3499" t="41156" r="34405" b="49491"/>
          <a:stretch/>
        </p:blipFill>
        <p:spPr bwMode="auto">
          <a:xfrm>
            <a:off x="1466850" y="0"/>
            <a:ext cx="6439514" cy="88503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048056" y="548680"/>
            <a:ext cx="72771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n w="0"/>
                <a:solidFill>
                  <a:schemeClr val="accent1"/>
                </a:solidFill>
                <a:latin typeface="Bahnschrift SemiBold Condensed" panose="020B0502040204020203" pitchFamily="34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Министерство здравоохранения Свердловской области</a:t>
            </a:r>
            <a:endParaRPr lang="ru-RU" sz="2000" dirty="0">
              <a:ln w="0"/>
              <a:solidFill>
                <a:schemeClr val="accent1"/>
              </a:solidFill>
              <a:latin typeface="Bahnschrift SemiBold Condensed" panose="020B0502040204020203" pitchFamily="34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3634" y="1046875"/>
            <a:ext cx="906036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Раздел 6 Плана мероприятий:  </a:t>
            </a:r>
          </a:p>
          <a:p>
            <a:r>
              <a:rPr lang="ru-RU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СОВЕРШЕНСТВОВАНИЕ ПРОТИВОДЕЙСТВИЯ КОРРУПЦИИ В СФЕРЕ ЗАКУПОК ТОВАРОВ, РАБОТ, УСЛУГ ДЛЯ ОБЕСПЕЧЕНИЯ ГОСУДАРСТВЕННЫХ </a:t>
            </a:r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И </a:t>
            </a:r>
            <a:r>
              <a:rPr lang="ru-RU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МУНИЦИПАЛЬНЫХ НУЖД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558341" y="2940563"/>
            <a:ext cx="87129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dirty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33" y="2361759"/>
            <a:ext cx="887437" cy="838322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841439" y="2290025"/>
            <a:ext cx="830256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оставлены 44 профиля гражданских служащих контрактной службы </a:t>
            </a:r>
            <a:b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</a:b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 анкетными данными, с целью </a:t>
            </a: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повышения эффективности механизмов предотвращения и урегулирования 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конфликта интересов при осуществлении закупок;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34" y="3476777"/>
            <a:ext cx="885272" cy="836277"/>
          </a:xfrm>
          <a:prstGeom prst="rect">
            <a:avLst/>
          </a:prstGeom>
        </p:spPr>
      </p:pic>
      <p:sp>
        <p:nvSpPr>
          <p:cNvPr id="12" name="Прямоугольник 11"/>
          <p:cNvSpPr/>
          <p:nvPr/>
        </p:nvSpPr>
        <p:spPr>
          <a:xfrm>
            <a:off x="841438" y="3591101"/>
            <a:ext cx="830256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з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а 2022 год проанализированы 126 закупок, реализованных Министерством. По результатам анализа-конфликт </a:t>
            </a: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интересов не 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выявлен;</a:t>
            </a: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705" y="4471906"/>
            <a:ext cx="885272" cy="836277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841438" y="4471906"/>
            <a:ext cx="792357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участие в расчете </a:t>
            </a: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значений показателей эффективности 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осуществления антикоррупционного </a:t>
            </a: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контроля за расходованием 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средств областного бюджета.</a:t>
            </a:r>
            <a:endParaRPr lang="ru-RU" sz="1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4347" y="5022346"/>
            <a:ext cx="1935621" cy="1837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4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69000">
              <a:schemeClr val="accent3">
                <a:lumMod val="9000"/>
                <a:lumOff val="91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/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3499" t="41156" r="34405" b="49491"/>
          <a:stretch/>
        </p:blipFill>
        <p:spPr bwMode="auto">
          <a:xfrm>
            <a:off x="1466850" y="0"/>
            <a:ext cx="6439514" cy="88503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048056" y="548680"/>
            <a:ext cx="72771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n w="0"/>
                <a:solidFill>
                  <a:schemeClr val="accent1"/>
                </a:solidFill>
                <a:latin typeface="Bahnschrift SemiBold Condensed" panose="020B0502040204020203" pitchFamily="34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Министерство здравоохранения Свердловской области</a:t>
            </a:r>
            <a:endParaRPr lang="ru-RU" sz="2000" dirty="0">
              <a:ln w="0"/>
              <a:solidFill>
                <a:schemeClr val="accent1"/>
              </a:solidFill>
              <a:latin typeface="Bahnschrift SemiBold Condensed" panose="020B0502040204020203" pitchFamily="34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3634" y="1046875"/>
            <a:ext cx="906036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Раздел 7 Плана мероприятий:  </a:t>
            </a:r>
          </a:p>
          <a:p>
            <a:r>
              <a:rPr lang="ru-RU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ВНЕДРЕНИЕ В ДЕЯТЕЛЬНОСТЬ МИНИСТЕРСТВА ИННОВАЦИОННЫХ ТЕХНОЛОГИЙ, ПОВЫШАЮЩИХ ОБЪЕКТИВНОСТЬ И ОБЕСПЕЧИВАЮЩИХ ПРОЗРАЧНОСТЬ ПРИ ПРИНЯТИИ НОРМАТИВНЫХ ПРАВОВЫХ АКТОВ МИНИСТЕРСТВА И УПРАВЛЕНЧЕСКИХ </a:t>
            </a:r>
            <a:r>
              <a:rPr lang="ru-RU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РЕШЕНИЙ</a:t>
            </a:r>
            <a:endParaRPr lang="ru-RU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73981" y="2985149"/>
            <a:ext cx="87129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b="1" dirty="0" smtClean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dirty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22288"/>
            <a:ext cx="947963" cy="895498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763543" y="2754676"/>
            <a:ext cx="830256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ежеквартальное наполнение </a:t>
            </a: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разделов функционального модуля автоматизированной системы 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"</a:t>
            </a: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Антикоррупционный 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мониторинг«;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67" y="3647960"/>
            <a:ext cx="947963" cy="895498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853882" y="3763868"/>
            <a:ext cx="812188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установлены камеры видеонаблюдения в 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целях </a:t>
            </a: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контроля за порядком 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/>
            </a:r>
            <a:b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</a:b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и </a:t>
            </a: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поведения 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служащих при приеме граждан в помещениях Министерства;</a:t>
            </a:r>
            <a:endParaRPr lang="ru-RU" dirty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03073" y="4673632"/>
            <a:ext cx="822349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подраздел </a:t>
            </a: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сайта 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Министерства «Технологические </a:t>
            </a: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схемы предоставления государственных услуг» содержит пошаговые инструкции и схемы предоставления государственных услуг, а также информацию 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/>
            </a:r>
            <a:b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</a:b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об </a:t>
            </a: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их получении в электронном виде через Единый портал государственных и муниципальных услуг 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и </a:t>
            </a:r>
            <a:r>
              <a:rPr lang="ru-RU" dirty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портал государственных и муниципальных услуг Свердловской </a:t>
            </a:r>
            <a:r>
              <a:rPr lang="ru-RU" dirty="0" smtClean="0">
                <a:solidFill>
                  <a:schemeClr val="bg1"/>
                </a:solidFill>
                <a:latin typeface="Liberation Serif" panose="02020603050405020304" pitchFamily="18" charset="0"/>
                <a:ea typeface="Liberation Serif" panose="02020603050405020304" pitchFamily="18" charset="0"/>
                <a:cs typeface="Liberation Serif" panose="02020603050405020304" pitchFamily="18" charset="0"/>
              </a:rPr>
              <a:t>области.</a:t>
            </a:r>
            <a:endParaRPr lang="ru-RU" dirty="0">
              <a:solidFill>
                <a:schemeClr val="bg1"/>
              </a:solidFill>
              <a:latin typeface="Liberation Serif" panose="02020603050405020304" pitchFamily="18" charset="0"/>
              <a:ea typeface="Liberation Serif" panose="02020603050405020304" pitchFamily="18" charset="0"/>
              <a:cs typeface="Liberation Serif" panose="02020603050405020304" pitchFamily="18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0" y="4713150"/>
            <a:ext cx="947963" cy="895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471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2962</TotalTime>
  <Words>1329</Words>
  <Application>Microsoft Office PowerPoint</Application>
  <PresentationFormat>Экран (4:3)</PresentationFormat>
  <Paragraphs>151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5" baseType="lpstr">
      <vt:lpstr>Bahnschrift SemiBold Condensed</vt:lpstr>
      <vt:lpstr>Calibri</vt:lpstr>
      <vt:lpstr>Century Gothic</vt:lpstr>
      <vt:lpstr>Liberation Serif</vt:lpstr>
      <vt:lpstr>Times New Roman</vt:lpstr>
      <vt:lpstr>Wingdings 3</vt:lpstr>
      <vt:lpstr>Сектор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Кривило Юлия Олеговна</dc:creator>
  <cp:lastModifiedBy>Зауербрей Екатерина Олеговна</cp:lastModifiedBy>
  <cp:revision>201</cp:revision>
  <cp:lastPrinted>2022-01-28T05:20:16Z</cp:lastPrinted>
  <dcterms:created xsi:type="dcterms:W3CDTF">2019-01-23T03:32:08Z</dcterms:created>
  <dcterms:modified xsi:type="dcterms:W3CDTF">2023-01-31T12:22:56Z</dcterms:modified>
</cp:coreProperties>
</file>